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AE2"/>
    <a:srgbClr val="0F4085"/>
    <a:srgbClr val="335B9F"/>
    <a:srgbClr val="5CB6E8"/>
    <a:srgbClr val="2E5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A2C661-2CD8-E63C-0BBF-890CDC056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B66F4DB-5574-EC93-0D31-0B7A8C535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5995B31-2635-AB59-8454-329ADE93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9F2-A4DB-40FF-A24A-E01B0D416437}" type="datetimeFigureOut">
              <a:rPr lang="hr-HR" smtClean="0"/>
              <a:t>15.12.2024.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D5D864-E839-8E46-484E-009B6D1C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BF7980F-8431-5FBE-D327-788DBE55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06A2-2DDB-4571-A8A2-C4B896F5B7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309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D28DDB-87B3-175B-BAD5-1C671F39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76BC03D-7D60-BBF5-A402-A4267D839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7C9C279-483C-06F8-B93D-DBAE51D6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9F2-A4DB-40FF-A24A-E01B0D416437}" type="datetimeFigureOut">
              <a:rPr lang="hr-HR" smtClean="0"/>
              <a:t>15.12.2024.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93CAE35-6E6D-17E4-F330-A6AE72D1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04F30C-FA22-8728-E661-8C8443FE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06A2-2DDB-4571-A8A2-C4B896F5B7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78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99B3794-52C3-F402-BAB5-EE2A525168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261D2D2-01DB-A460-D4F7-DE25B9A74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2D2FD6-F661-2463-3E1F-F18D83C2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9F2-A4DB-40FF-A24A-E01B0D416437}" type="datetimeFigureOut">
              <a:rPr lang="hr-HR" smtClean="0"/>
              <a:t>15.12.2024.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E3790BC-6E8B-C75A-AC0E-53BC719B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2DB50F-0477-6EBD-F571-A4AAE22F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06A2-2DDB-4571-A8A2-C4B896F5B7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279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676099-004E-36E5-38EC-5C1036F5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39495E-0F00-8E0A-5A3A-825849F2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03DDD2-5817-FD9D-AA4D-61B9D6F6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9F2-A4DB-40FF-A24A-E01B0D416437}" type="datetimeFigureOut">
              <a:rPr lang="hr-HR" smtClean="0"/>
              <a:t>15.12.2024.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0A760C1-2EFB-A5A7-FF48-EBF1FC6A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059A4E-84BF-51F7-03D7-6611BCAB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06A2-2DDB-4571-A8A2-C4B896F5B7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454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E0DA1A-6A50-A3A4-1709-152C8B84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A77DC1C-F864-836E-845C-0D5B559A3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5FF364D-D424-7F4D-D778-AC105CC2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9F2-A4DB-40FF-A24A-E01B0D416437}" type="datetimeFigureOut">
              <a:rPr lang="hr-HR" smtClean="0"/>
              <a:t>15.12.2024.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9F01D7D-B0B6-596F-75B4-6B7FB9A5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F1FC7B-F062-1F3A-061E-94D5B37B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06A2-2DDB-4571-A8A2-C4B896F5B7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255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A5A340-300E-9CD5-9E89-F779E539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E89B8C-2EB5-ED40-8D8F-2C16B0179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E65FAE4-417C-F8D9-6A7F-3D0B354F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49DA84A-C114-8EAA-CAF4-CFC581F7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9F2-A4DB-40FF-A24A-E01B0D416437}" type="datetimeFigureOut">
              <a:rPr lang="hr-HR" smtClean="0"/>
              <a:t>15.12.2024.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20217A0-CA5D-38E8-E145-193D16BA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BD86D2E-FCF0-4D51-CF0A-6795315B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06A2-2DDB-4571-A8A2-C4B896F5B7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811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2A8D64-53DE-A8D4-1682-278C584A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C26D680-1EE5-EEB5-A331-28B17597C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DA2AFEB-C0B4-F1E8-831A-B2332A47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D03E7CC-C545-AA61-51CD-FD6864FEB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6E2CACC-44CD-A104-7C91-3FA2CE2EE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9CB6BF6-FCC4-0266-31AE-B86FABCD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9F2-A4DB-40FF-A24A-E01B0D416437}" type="datetimeFigureOut">
              <a:rPr lang="hr-HR" smtClean="0"/>
              <a:t>15.12.2024.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E23166A-0138-4623-B4E4-6E615B31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7F15354-0704-4682-5C45-F1FC0746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06A2-2DDB-4571-A8A2-C4B896F5B7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124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08F45B-358D-3D0B-103A-7E4C103DA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1ABF77C-F2D5-1488-9D9E-C15BEA55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9F2-A4DB-40FF-A24A-E01B0D416437}" type="datetimeFigureOut">
              <a:rPr lang="hr-HR" smtClean="0"/>
              <a:t>15.12.2024.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9ABE341-67EB-3A50-BAB4-CDBCDDF8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7DD3BCB-7525-D975-74E3-F6E8D9BB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06A2-2DDB-4571-A8A2-C4B896F5B7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385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6C61255-E4EB-095C-A820-18DE74DD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9F2-A4DB-40FF-A24A-E01B0D416437}" type="datetimeFigureOut">
              <a:rPr lang="hr-HR" smtClean="0"/>
              <a:t>15.12.2024.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606D8B2-7793-69B8-1893-FCBD2B72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8AE9A8C-59A2-3BF0-F613-D8A3A9D8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06A2-2DDB-4571-A8A2-C4B896F5B7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045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0FDC4E-B654-FB61-D106-5EB4ECEB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E19848-9710-1C66-0790-38F1DB1DB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E407FB7-9CFB-E080-F8DA-0556F69F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E319950-303F-3EED-521F-3CDA25F0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9F2-A4DB-40FF-A24A-E01B0D416437}" type="datetimeFigureOut">
              <a:rPr lang="hr-HR" smtClean="0"/>
              <a:t>15.12.2024.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67A8272-5BA8-E273-CAB3-48779DDA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0DE91F5-1AFC-1A48-C1EE-E1F93B07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06A2-2DDB-4571-A8A2-C4B896F5B7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973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CA7BB-CD5C-F808-CDAB-117A2264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3B7F0CF-1302-BCEF-A2B9-0C4355300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064DEEF-801A-065E-7B2C-C3D0D14F6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FD3334-841E-281B-0415-06B233A1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9F2-A4DB-40FF-A24A-E01B0D416437}" type="datetimeFigureOut">
              <a:rPr lang="hr-HR" smtClean="0"/>
              <a:t>15.12.2024.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07DA278-8BF6-84FC-8E6A-8D147165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66B1B46-673F-B6C2-A015-B64FD705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06A2-2DDB-4571-A8A2-C4B896F5B7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97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1A0B5EF-1BFA-451B-ED36-495EE3CF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4BE0B6E-D5A9-02DF-9142-C58ABB549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7D5EE8-3A5A-4B23-DACA-A8564DCFF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CE69F2-A4DB-40FF-A24A-E01B0D416437}" type="datetimeFigureOut">
              <a:rPr lang="hr-HR" smtClean="0"/>
              <a:t>15.12.2024.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46BDB83-198B-F381-3630-D882CB3B8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D3C750-1AC4-25E1-E977-652A14E2A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C506A2-2DDB-4571-A8A2-C4B896F5B7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979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56910ED-132B-E38A-F08D-FB0BD9371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BD4A19EE-8EF8-809D-19B2-CBF392FD9158}"/>
              </a:ext>
            </a:extLst>
          </p:cNvPr>
          <p:cNvSpPr txBox="1"/>
          <p:nvPr/>
        </p:nvSpPr>
        <p:spPr>
          <a:xfrm>
            <a:off x="340469" y="323486"/>
            <a:ext cx="11322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0" dirty="0">
                <a:solidFill>
                  <a:schemeClr val="bg1"/>
                </a:solidFill>
                <a:latin typeface="Engravers MT" panose="02090707080505020304" pitchFamily="18" charset="0"/>
              </a:rPr>
              <a:t>Osijek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10E0778-4F34-E54C-DDE3-FFE59A706E21}"/>
              </a:ext>
            </a:extLst>
          </p:cNvPr>
          <p:cNvSpPr txBox="1"/>
          <p:nvPr/>
        </p:nvSpPr>
        <p:spPr>
          <a:xfrm>
            <a:off x="9390435" y="6418819"/>
            <a:ext cx="280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Engravers MT" panose="02090707080505020304" pitchFamily="18" charset="0"/>
              </a:rPr>
              <a:t>Lea Lozan</a:t>
            </a:r>
            <a:r>
              <a:rPr lang="hr-HR" b="1" dirty="0">
                <a:solidFill>
                  <a:schemeClr val="bg1"/>
                </a:solidFill>
                <a:latin typeface="Engravers MT" panose="02090707080505020304" pitchFamily="18" charset="0"/>
              </a:rPr>
              <a:t>č</a:t>
            </a:r>
            <a:r>
              <a:rPr lang="hr-HR" dirty="0">
                <a:solidFill>
                  <a:schemeClr val="bg1"/>
                </a:solidFill>
                <a:latin typeface="Engravers MT" panose="02090707080505020304" pitchFamily="18" charset="0"/>
              </a:rPr>
              <a:t>i</a:t>
            </a:r>
            <a:r>
              <a:rPr lang="hr-HR" b="1" dirty="0">
                <a:solidFill>
                  <a:schemeClr val="bg1"/>
                </a:solidFill>
                <a:latin typeface="Engravers MT" panose="02090707080505020304" pitchFamily="18" charset="0"/>
              </a:rPr>
              <a:t>ć </a:t>
            </a:r>
            <a:r>
              <a:rPr lang="hr-HR" dirty="0">
                <a:solidFill>
                  <a:schemeClr val="bg1"/>
                </a:solidFill>
                <a:latin typeface="Engravers MT" panose="02090707080505020304" pitchFamily="18" charset="0"/>
              </a:rPr>
              <a:t>7.a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CAA4D75-B0FE-1728-62B4-9CE8BB474801}"/>
              </a:ext>
            </a:extLst>
          </p:cNvPr>
          <p:cNvSpPr txBox="1"/>
          <p:nvPr/>
        </p:nvSpPr>
        <p:spPr>
          <a:xfrm>
            <a:off x="1400783" y="2662588"/>
            <a:ext cx="978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Engravers MT" panose="02090707080505020304" pitchFamily="18" charset="0"/>
              </a:rPr>
              <a:t>Jednadžbe s jednom nepoznanicom</a:t>
            </a:r>
          </a:p>
        </p:txBody>
      </p:sp>
    </p:spTree>
    <p:extLst>
      <p:ext uri="{BB962C8B-B14F-4D97-AF65-F5344CB8AC3E}">
        <p14:creationId xmlns:p14="http://schemas.microsoft.com/office/powerpoint/2010/main" val="1650454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952DA-E1F5-BBCC-FE89-3BCE00303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828C8897-F020-E876-A61D-FCAF488D6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83EFBBAF-ABAC-7F05-7C9B-FDDA035F1BA8}"/>
              </a:ext>
            </a:extLst>
          </p:cNvPr>
          <p:cNvSpPr/>
          <p:nvPr/>
        </p:nvSpPr>
        <p:spPr>
          <a:xfrm>
            <a:off x="5226997" y="643291"/>
            <a:ext cx="1812588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CDCF1CC0-F4C9-D55C-40EF-71888282DA71}"/>
              </a:ext>
            </a:extLst>
          </p:cNvPr>
          <p:cNvSpPr/>
          <p:nvPr/>
        </p:nvSpPr>
        <p:spPr>
          <a:xfrm>
            <a:off x="7039585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713159C4-1FC4-ABA6-05E4-4EE8B7D6450A}"/>
              </a:ext>
            </a:extLst>
          </p:cNvPr>
          <p:cNvSpPr/>
          <p:nvPr/>
        </p:nvSpPr>
        <p:spPr>
          <a:xfrm>
            <a:off x="8852173" y="643291"/>
            <a:ext cx="1738005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3E60E4F2-3B57-79EF-94E7-9619204C4C2A}"/>
              </a:ext>
            </a:extLst>
          </p:cNvPr>
          <p:cNvSpPr txBox="1"/>
          <p:nvPr/>
        </p:nvSpPr>
        <p:spPr>
          <a:xfrm>
            <a:off x="7183068" y="889843"/>
            <a:ext cx="15256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paketa u trgovini ovisi o broju proizvoda. Paketi s 2 i 3 proizvoda su 5 eura skuplji od paketa s 5 proizvoda. Ukupna cijena 4 paketa iznosi 67 eura. Koliko proizvoda sadrži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najeftiniji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paket?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9FE03D25-0D57-5C95-94F2-7FAEA091ECF4}"/>
              </a:ext>
            </a:extLst>
          </p:cNvPr>
          <p:cNvSpPr txBox="1"/>
          <p:nvPr/>
        </p:nvSpPr>
        <p:spPr>
          <a:xfrm>
            <a:off x="8852174" y="889843"/>
            <a:ext cx="17380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tvrtki radnik zarađuje određeni iznos po satu, a uz to dobiva dodatnu fiksnu naknadu za svaki tjedan. Ukupna tjedna plaća za 4 radna tjedna iznosi 2800 eura. Ako radnik zaradi 2 puta više po satu nego prošli tjedan, a fiksni honorar mu se umanji za 20 eura, kolika mu je bila osnovna satnica?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2BAF8FC-7452-7629-AE47-3DA5E12DF97C}"/>
              </a:ext>
            </a:extLst>
          </p:cNvPr>
          <p:cNvSpPr txBox="1"/>
          <p:nvPr/>
        </p:nvSpPr>
        <p:spPr>
          <a:xfrm>
            <a:off x="5226997" y="2967334"/>
            <a:ext cx="223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  <a:latin typeface="Engravers MT" panose="02090707080505020304" pitchFamily="18" charset="0"/>
              </a:rPr>
              <a:t>69.313</a:t>
            </a:r>
          </a:p>
        </p:txBody>
      </p:sp>
    </p:spTree>
    <p:extLst>
      <p:ext uri="{BB962C8B-B14F-4D97-AF65-F5344CB8AC3E}">
        <p14:creationId xmlns:p14="http://schemas.microsoft.com/office/powerpoint/2010/main" val="33007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06EB0-3CA1-663B-16E2-5F30497F5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C91379F2-BE25-A0E4-9D0E-16548C4E0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CB8ADBF3-A0C6-7CCA-CC67-840CD4504F82}"/>
              </a:ext>
            </a:extLst>
          </p:cNvPr>
          <p:cNvSpPr/>
          <p:nvPr/>
        </p:nvSpPr>
        <p:spPr>
          <a:xfrm>
            <a:off x="5226997" y="643291"/>
            <a:ext cx="1812588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B13ECB86-A689-2507-6921-67DF50207C7C}"/>
              </a:ext>
            </a:extLst>
          </p:cNvPr>
          <p:cNvSpPr/>
          <p:nvPr/>
        </p:nvSpPr>
        <p:spPr>
          <a:xfrm>
            <a:off x="7039585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DA699FCE-A824-BCA7-5A2A-4630D682E480}"/>
              </a:ext>
            </a:extLst>
          </p:cNvPr>
          <p:cNvSpPr/>
          <p:nvPr/>
        </p:nvSpPr>
        <p:spPr>
          <a:xfrm>
            <a:off x="8852173" y="643291"/>
            <a:ext cx="1738005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EF1C9A3F-2ACE-F5EE-248F-33C713B4B5B4}"/>
              </a:ext>
            </a:extLst>
          </p:cNvPr>
          <p:cNvSpPr txBox="1"/>
          <p:nvPr/>
        </p:nvSpPr>
        <p:spPr>
          <a:xfrm>
            <a:off x="7183068" y="889843"/>
            <a:ext cx="15256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paketa u trgovini ovisi o broju proizvoda. Paketi s 2 i 3 proizvoda su 5 eura skuplji od paketa s 5 proizvoda. Ukupna cijena 4 paketa iznosi 67 eura. Koliko proizvoda sadrži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najeftiniji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paket?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9C3AD20A-BDB5-A87A-6C8C-4BDA125AD1A7}"/>
              </a:ext>
            </a:extLst>
          </p:cNvPr>
          <p:cNvSpPr txBox="1"/>
          <p:nvPr/>
        </p:nvSpPr>
        <p:spPr>
          <a:xfrm>
            <a:off x="8852174" y="889843"/>
            <a:ext cx="17380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tvrtki radnik zarađuje određeni iznos po satu, a uz to dobiva dodatnu fiksnu naknadu za svaki tjedan. Ukupna tjedna plaća za 4 radna tjedna iznosi 2800 eura. Ako radnik zaradi 2 puta više po satu nego prošli tjedan, a fiksni honorar mu se umanji za 20 eura, kolika mu je bila osnovna satnica?</a:t>
            </a:r>
          </a:p>
        </p:txBody>
      </p:sp>
    </p:spTree>
    <p:extLst>
      <p:ext uri="{BB962C8B-B14F-4D97-AF65-F5344CB8AC3E}">
        <p14:creationId xmlns:p14="http://schemas.microsoft.com/office/powerpoint/2010/main" val="56941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765F1-4813-E03D-C9FA-6420D11C1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C6915A20-1F88-08ED-E514-0182106AE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id="{5CB097D8-959C-8EF0-06B9-DE314C3BA6C3}"/>
              </a:ext>
            </a:extLst>
          </p:cNvPr>
          <p:cNvSpPr/>
          <p:nvPr/>
        </p:nvSpPr>
        <p:spPr>
          <a:xfrm>
            <a:off x="7039585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DB026A1B-A607-DE7F-07E8-3647F8B1798F}"/>
              </a:ext>
            </a:extLst>
          </p:cNvPr>
          <p:cNvSpPr/>
          <p:nvPr/>
        </p:nvSpPr>
        <p:spPr>
          <a:xfrm>
            <a:off x="8852173" y="643291"/>
            <a:ext cx="1738005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EE23C347-B9AB-1ED7-6735-7C01D67221FB}"/>
              </a:ext>
            </a:extLst>
          </p:cNvPr>
          <p:cNvSpPr txBox="1"/>
          <p:nvPr/>
        </p:nvSpPr>
        <p:spPr>
          <a:xfrm>
            <a:off x="7183068" y="889843"/>
            <a:ext cx="15256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paketa u trgovini ovisi o broju proizvoda. Paketi s 2 i 3 proizvoda su 5 eura skuplji od paketa s 5 proizvoda. Ukupna cijena 4 paketa iznosi 67 eura. Koliko proizvoda sadrži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najeftiniji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paket?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7C8A2013-F340-BED6-0028-438B5F5A0317}"/>
              </a:ext>
            </a:extLst>
          </p:cNvPr>
          <p:cNvSpPr txBox="1"/>
          <p:nvPr/>
        </p:nvSpPr>
        <p:spPr>
          <a:xfrm>
            <a:off x="8852174" y="889843"/>
            <a:ext cx="17380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tvrtki radnik zarađuje određeni iznos po satu, a uz to dobiva dodatnu fiksnu naknadu za svaki tjedan. Ukupna tjedna plaća za 4 radna tjedna iznosi 2800 eura. Ako radnik zaradi 2 puta više po satu nego prošli tjedan, a fiksni honorar mu se umanji za 20 eura, kolika mu je bila osnovna satnica?</a:t>
            </a:r>
          </a:p>
        </p:txBody>
      </p:sp>
    </p:spTree>
    <p:extLst>
      <p:ext uri="{BB962C8B-B14F-4D97-AF65-F5344CB8AC3E}">
        <p14:creationId xmlns:p14="http://schemas.microsoft.com/office/powerpoint/2010/main" val="2286982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6E0A8-7992-3734-80FA-71C45B16F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70EB06F3-411E-7204-7D60-BFCE884D0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id="{0BE7EA65-3ABA-EE78-712B-17609BC91FB4}"/>
              </a:ext>
            </a:extLst>
          </p:cNvPr>
          <p:cNvSpPr/>
          <p:nvPr/>
        </p:nvSpPr>
        <p:spPr>
          <a:xfrm>
            <a:off x="7039585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AF11EC77-B665-96CB-9AA2-FAEF36BF95BE}"/>
              </a:ext>
            </a:extLst>
          </p:cNvPr>
          <p:cNvSpPr/>
          <p:nvPr/>
        </p:nvSpPr>
        <p:spPr>
          <a:xfrm>
            <a:off x="8852173" y="643291"/>
            <a:ext cx="1738005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8F0A7E8F-92F9-669A-2B2D-6861AC7526FA}"/>
              </a:ext>
            </a:extLst>
          </p:cNvPr>
          <p:cNvSpPr txBox="1"/>
          <p:nvPr/>
        </p:nvSpPr>
        <p:spPr>
          <a:xfrm>
            <a:off x="8852174" y="889843"/>
            <a:ext cx="17380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tvrtki radnik zarađuje određeni iznos po satu, a uz to dobiva dodatnu fiksnu naknadu za svaki tjedan. Ukupna tjedna plaća za 4 radna tjedna iznosi 2800 eura. Ako radnik zaradi 2 puta više po satu nego prošli tjedan, a fiksni honorar mu se umanji za 20 eura, kolika mu je bila osnovna satnica?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45C8CAA-8945-72E6-1B04-39F53FB486A5}"/>
              </a:ext>
            </a:extLst>
          </p:cNvPr>
          <p:cNvSpPr txBox="1"/>
          <p:nvPr/>
        </p:nvSpPr>
        <p:spPr>
          <a:xfrm>
            <a:off x="7363838" y="2684834"/>
            <a:ext cx="1738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rgbClr val="1C7AE2"/>
                </a:solidFill>
                <a:latin typeface="Engravers MT" panose="020907070805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540503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FC32D-A591-09F0-E497-AD3DD442B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3CD8C752-E1F0-89A2-6D7E-2D3748851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id="{678BEBA7-5A96-1452-3B9F-B43851AB322F}"/>
              </a:ext>
            </a:extLst>
          </p:cNvPr>
          <p:cNvSpPr/>
          <p:nvPr/>
        </p:nvSpPr>
        <p:spPr>
          <a:xfrm>
            <a:off x="7039585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1D4B7A1C-988F-69A9-89FC-1D61EC1EF2FA}"/>
              </a:ext>
            </a:extLst>
          </p:cNvPr>
          <p:cNvSpPr/>
          <p:nvPr/>
        </p:nvSpPr>
        <p:spPr>
          <a:xfrm>
            <a:off x="8852173" y="643291"/>
            <a:ext cx="1738005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8BC0E750-5999-BD3A-64D5-23F70B86643B}"/>
              </a:ext>
            </a:extLst>
          </p:cNvPr>
          <p:cNvSpPr txBox="1"/>
          <p:nvPr/>
        </p:nvSpPr>
        <p:spPr>
          <a:xfrm>
            <a:off x="8852174" y="889843"/>
            <a:ext cx="17380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tvrtki radnik zarađuje određeni iznos po satu, a uz to dobiva dodatnu fiksnu naknadu za svaki tjedan. Ukupna tjedna plaća za 4 radna tjedna iznosi 2800 eura. Ako radnik zaradi 2 puta više po satu nego prošli tjedan, a fiksni honorar mu se umanji za 20 eura, kolika mu je bila osnovna satnica?</a:t>
            </a:r>
          </a:p>
        </p:txBody>
      </p:sp>
    </p:spTree>
    <p:extLst>
      <p:ext uri="{BB962C8B-B14F-4D97-AF65-F5344CB8AC3E}">
        <p14:creationId xmlns:p14="http://schemas.microsoft.com/office/powerpoint/2010/main" val="1662435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EC317-DB0E-12DE-A5C1-7122F3780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6A727B09-9629-CCE9-05C2-F5E12377D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  <p:sp>
        <p:nvSpPr>
          <p:cNvPr id="13" name="Pravokutnik 12">
            <a:extLst>
              <a:ext uri="{FF2B5EF4-FFF2-40B4-BE49-F238E27FC236}">
                <a16:creationId xmlns:a16="http://schemas.microsoft.com/office/drawing/2014/main" id="{D184B869-9CDD-510F-6031-50183CE39D92}"/>
              </a:ext>
            </a:extLst>
          </p:cNvPr>
          <p:cNvSpPr/>
          <p:nvPr/>
        </p:nvSpPr>
        <p:spPr>
          <a:xfrm>
            <a:off x="8852173" y="643291"/>
            <a:ext cx="1738005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C9DA9A81-A02B-A947-AF97-1E21C5DD8CB5}"/>
              </a:ext>
            </a:extLst>
          </p:cNvPr>
          <p:cNvSpPr txBox="1"/>
          <p:nvPr/>
        </p:nvSpPr>
        <p:spPr>
          <a:xfrm>
            <a:off x="8852174" y="889843"/>
            <a:ext cx="17380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tvrtki radnik zarađuje određeni iznos po satu, a uz to dobiva dodatnu fiksnu naknadu za svaki tjedan. Ukupna tjedna plaća za 4 radna tjedna iznosi 2800 eura. Ako radnik zaradi 2 puta više po satu nego prošli tjedan, a fiksni honorar mu se umanji za 20 eura, kolika mu je bila osnovna satnica?</a:t>
            </a:r>
          </a:p>
        </p:txBody>
      </p:sp>
    </p:spTree>
    <p:extLst>
      <p:ext uri="{BB962C8B-B14F-4D97-AF65-F5344CB8AC3E}">
        <p14:creationId xmlns:p14="http://schemas.microsoft.com/office/powerpoint/2010/main" val="2836965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A755F-D4F6-46C1-315C-B55B87949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4A41C4B2-35D7-DF09-6E76-BC8C84FC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  <p:sp>
        <p:nvSpPr>
          <p:cNvPr id="13" name="Pravokutnik 12">
            <a:extLst>
              <a:ext uri="{FF2B5EF4-FFF2-40B4-BE49-F238E27FC236}">
                <a16:creationId xmlns:a16="http://schemas.microsoft.com/office/drawing/2014/main" id="{0073FD61-A87B-A7DA-42C5-C2476AC64600}"/>
              </a:ext>
            </a:extLst>
          </p:cNvPr>
          <p:cNvSpPr/>
          <p:nvPr/>
        </p:nvSpPr>
        <p:spPr>
          <a:xfrm>
            <a:off x="8852173" y="643291"/>
            <a:ext cx="1738005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4B812A0-FEA7-8089-DDAE-F3418720C988}"/>
              </a:ext>
            </a:extLst>
          </p:cNvPr>
          <p:cNvSpPr txBox="1"/>
          <p:nvPr/>
        </p:nvSpPr>
        <p:spPr>
          <a:xfrm>
            <a:off x="8774348" y="2986392"/>
            <a:ext cx="219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Engravers MT" panose="02090707080505020304" pitchFamily="18" charset="0"/>
              </a:rPr>
              <a:t>200.000</a:t>
            </a:r>
          </a:p>
        </p:txBody>
      </p:sp>
    </p:spTree>
    <p:extLst>
      <p:ext uri="{BB962C8B-B14F-4D97-AF65-F5344CB8AC3E}">
        <p14:creationId xmlns:p14="http://schemas.microsoft.com/office/powerpoint/2010/main" val="3123433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386A8-F305-9F81-61C7-EA28018C5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D97EE6AC-B3BC-8006-331E-044A1A290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  <p:sp>
        <p:nvSpPr>
          <p:cNvPr id="13" name="Pravokutnik 12">
            <a:extLst>
              <a:ext uri="{FF2B5EF4-FFF2-40B4-BE49-F238E27FC236}">
                <a16:creationId xmlns:a16="http://schemas.microsoft.com/office/drawing/2014/main" id="{B1045A44-5F87-6168-0683-D49A03ED54FE}"/>
              </a:ext>
            </a:extLst>
          </p:cNvPr>
          <p:cNvSpPr/>
          <p:nvPr/>
        </p:nvSpPr>
        <p:spPr>
          <a:xfrm>
            <a:off x="8852173" y="643291"/>
            <a:ext cx="1738005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1399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DBF0C-3B45-8F58-BE11-5C9673C39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7D91133D-47CC-3B81-FD67-0A8E04DF5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74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C738F99-2F01-E97E-5BAB-A28D94EF0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0505" y="817123"/>
            <a:ext cx="4189412" cy="5717908"/>
          </a:xfrm>
        </p:spPr>
        <p:txBody>
          <a:bodyPr>
            <a:noAutofit/>
          </a:bodyPr>
          <a:lstStyle/>
          <a:p>
            <a:endParaRPr lang="hr-HR" sz="2200" dirty="0"/>
          </a:p>
          <a:p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Osijek, </a:t>
            </a:r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četvrti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veličini grad u Hrvatskoj, smješten je uz rijeku Dravu, dugu </a:t>
            </a:r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725 km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Grad ima oko </a:t>
            </a:r>
            <a:r>
              <a:rPr lang="hr-HR" sz="22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96.313</a:t>
            </a:r>
            <a:r>
              <a:rPr lang="hr-HR" sz="28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stanovnika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čime je najveći u istočnom dijelu zemlje i važan regionalni centar. Poznat je po bogatoj povijesti koja seže do rimskog doba, a izdvaja se starim baroknim centrom i Tvrđom iz </a:t>
            </a:r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stoljeća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Osijek je sve popularnija turistička destinacija, s godišnjim brojem posjetitelja koji prelazi </a:t>
            </a:r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200.000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Grad nudi kulturne manifestacije poput Osječkog ljeta kulture, te uživanje u prirodi i rekreaciji uz rijeku Dravu</a:t>
            </a:r>
          </a:p>
          <a:p>
            <a:endParaRPr lang="hr-HR" sz="18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BD47B68-2533-30A3-1696-FE4D12361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917" y="1235412"/>
            <a:ext cx="6479811" cy="4013614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A53C696-F713-B684-8B5D-888BE64D500A}"/>
              </a:ext>
            </a:extLst>
          </p:cNvPr>
          <p:cNvSpPr txBox="1"/>
          <p:nvPr/>
        </p:nvSpPr>
        <p:spPr>
          <a:xfrm>
            <a:off x="970505" y="465971"/>
            <a:ext cx="2888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latin typeface="Engravers MT" panose="02090707080505020304" pitchFamily="18" charset="0"/>
              </a:rPr>
              <a:t>Osijek</a:t>
            </a:r>
          </a:p>
        </p:txBody>
      </p:sp>
    </p:spTree>
    <p:extLst>
      <p:ext uri="{BB962C8B-B14F-4D97-AF65-F5344CB8AC3E}">
        <p14:creationId xmlns:p14="http://schemas.microsoft.com/office/powerpoint/2010/main" val="27064371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FAD924A0-E141-BA1A-E8BC-BDB705396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15449E72-0E48-02D4-23C1-55B029021B91}"/>
              </a:ext>
            </a:extLst>
          </p:cNvPr>
          <p:cNvSpPr/>
          <p:nvPr/>
        </p:nvSpPr>
        <p:spPr>
          <a:xfrm>
            <a:off x="1601821" y="643291"/>
            <a:ext cx="1812588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B93D61CE-2E89-6F64-92CF-289B87FC31E1}"/>
              </a:ext>
            </a:extLst>
          </p:cNvPr>
          <p:cNvSpPr/>
          <p:nvPr/>
        </p:nvSpPr>
        <p:spPr>
          <a:xfrm>
            <a:off x="3414409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736C7354-FF43-26A5-BC0F-407AB1030B7B}"/>
              </a:ext>
            </a:extLst>
          </p:cNvPr>
          <p:cNvSpPr/>
          <p:nvPr/>
        </p:nvSpPr>
        <p:spPr>
          <a:xfrm>
            <a:off x="5226997" y="643291"/>
            <a:ext cx="1812588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684CA598-AB5B-A874-7768-36752A87BD42}"/>
              </a:ext>
            </a:extLst>
          </p:cNvPr>
          <p:cNvSpPr/>
          <p:nvPr/>
        </p:nvSpPr>
        <p:spPr>
          <a:xfrm>
            <a:off x="7039585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ACAE635B-F307-712A-FCDD-242F821CF09C}"/>
              </a:ext>
            </a:extLst>
          </p:cNvPr>
          <p:cNvSpPr/>
          <p:nvPr/>
        </p:nvSpPr>
        <p:spPr>
          <a:xfrm>
            <a:off x="8852173" y="643291"/>
            <a:ext cx="1738005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C95873DD-D5D6-75E1-E0AD-162B88289062}"/>
              </a:ext>
            </a:extLst>
          </p:cNvPr>
          <p:cNvSpPr txBox="1"/>
          <p:nvPr/>
        </p:nvSpPr>
        <p:spPr>
          <a:xfrm>
            <a:off x="3557892" y="889843"/>
            <a:ext cx="15256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jednom skladištu nalazi se količina robe koja je tri puta veća od broja artikala u jednoj kutiji, umanjena za 50 komada. Ako je ukupna količina robe 2125 komada, koliko komada artikala ima u jednoj kutiji?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55476468-422E-FCF5-BBEB-7CDE4CE75C56}"/>
              </a:ext>
            </a:extLst>
          </p:cNvPr>
          <p:cNvSpPr txBox="1"/>
          <p:nvPr/>
        </p:nvSpPr>
        <p:spPr>
          <a:xfrm>
            <a:off x="1745304" y="889843"/>
            <a:ext cx="15256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jednoj trgovini cijena 5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indentičnih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proizvoda sniženih 6 eura iznosi 14 eura. Kolika je cijena jednog proizvoda prije sniženja?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598E2963-4FFE-E4E0-7ABD-FB3F997D3A26}"/>
              </a:ext>
            </a:extLst>
          </p:cNvPr>
          <p:cNvSpPr txBox="1"/>
          <p:nvPr/>
        </p:nvSpPr>
        <p:spPr>
          <a:xfrm>
            <a:off x="5370480" y="889843"/>
            <a:ext cx="15256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narudžbe ovisi o broju proizvoda. Svaki proizvod košta 4762 eura, a dostava 2254 eura. Ako je ukupna cijena narudžbe 482.072 eura, koliko je proizvoda naručeno?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F8BAE12B-0885-0253-4160-C3C7E546BE4A}"/>
              </a:ext>
            </a:extLst>
          </p:cNvPr>
          <p:cNvSpPr txBox="1"/>
          <p:nvPr/>
        </p:nvSpPr>
        <p:spPr>
          <a:xfrm>
            <a:off x="7183068" y="889843"/>
            <a:ext cx="15256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paketa u trgovini ovisi o broju proizvoda. Paketi s 2 i 3 proizvoda su 5 eura skuplji od paketa s 5 proizvoda. Ukupna cijena 4 paketa iznosi 67 eura. Koliko proizvoda sadrži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najeftiniji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paket?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53FBBF31-E8F4-0221-DD8D-75EABEFC61C5}"/>
              </a:ext>
            </a:extLst>
          </p:cNvPr>
          <p:cNvSpPr txBox="1"/>
          <p:nvPr/>
        </p:nvSpPr>
        <p:spPr>
          <a:xfrm>
            <a:off x="8852174" y="889843"/>
            <a:ext cx="17380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tvrtki radnik zarađuje određeni iznos po satu, a uz to dobiva dodatnu fiksnu naknadu za svaki tjedan. Ukupna tjedna plaća za 4 radna tjedna iznosi 2800 eura. Ako radnik zaradi 2 puta više po satu nego prošli tjedan, a fiksni honorar mu se umanji za 20 eura, kolika mu je bila osnovna satnica?</a:t>
            </a:r>
          </a:p>
        </p:txBody>
      </p:sp>
    </p:spTree>
    <p:extLst>
      <p:ext uri="{BB962C8B-B14F-4D97-AF65-F5344CB8AC3E}">
        <p14:creationId xmlns:p14="http://schemas.microsoft.com/office/powerpoint/2010/main" val="6872409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E01C8-210D-9EC4-4759-BD7124EF6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D89FDB9B-A9CB-C70B-C29C-64C6B88B7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7FFE41A0-B38B-F0FB-40F9-7A807E198B4D}"/>
              </a:ext>
            </a:extLst>
          </p:cNvPr>
          <p:cNvSpPr/>
          <p:nvPr/>
        </p:nvSpPr>
        <p:spPr>
          <a:xfrm>
            <a:off x="1601821" y="643291"/>
            <a:ext cx="1812588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3316C33-9849-500A-4D26-A71220CD3926}"/>
              </a:ext>
            </a:extLst>
          </p:cNvPr>
          <p:cNvSpPr/>
          <p:nvPr/>
        </p:nvSpPr>
        <p:spPr>
          <a:xfrm>
            <a:off x="3414409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48AAF91B-FDAB-5E4A-64D2-3C1042D93BC1}"/>
              </a:ext>
            </a:extLst>
          </p:cNvPr>
          <p:cNvSpPr/>
          <p:nvPr/>
        </p:nvSpPr>
        <p:spPr>
          <a:xfrm>
            <a:off x="5226997" y="643291"/>
            <a:ext cx="1812588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AB74DEBE-3D50-0E7B-559D-9AC4A6104E32}"/>
              </a:ext>
            </a:extLst>
          </p:cNvPr>
          <p:cNvSpPr/>
          <p:nvPr/>
        </p:nvSpPr>
        <p:spPr>
          <a:xfrm>
            <a:off x="7039585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7E7D10D1-A86A-6315-AED1-A4F5AA2DFEE5}"/>
              </a:ext>
            </a:extLst>
          </p:cNvPr>
          <p:cNvSpPr/>
          <p:nvPr/>
        </p:nvSpPr>
        <p:spPr>
          <a:xfrm>
            <a:off x="8852173" y="643291"/>
            <a:ext cx="1738005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43014816-5AB2-9A9C-C12C-A30E750280D4}"/>
              </a:ext>
            </a:extLst>
          </p:cNvPr>
          <p:cNvSpPr txBox="1"/>
          <p:nvPr/>
        </p:nvSpPr>
        <p:spPr>
          <a:xfrm>
            <a:off x="3557892" y="889843"/>
            <a:ext cx="15256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jednom skladištu nalazi se količina robe koja je tri puta veća od broja artikala u jednoj kutiji, umanjena za 50 komada. Ako je ukupna količina robe 2125 komada, koliko komada artikala ima u jednoj kutiji?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E8C8C12E-702D-9C9F-0C1E-B23BDF126407}"/>
              </a:ext>
            </a:extLst>
          </p:cNvPr>
          <p:cNvSpPr txBox="1"/>
          <p:nvPr/>
        </p:nvSpPr>
        <p:spPr>
          <a:xfrm>
            <a:off x="5370480" y="889843"/>
            <a:ext cx="15256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narudžbe ovisi o broju proizvoda. Svaki proizvod košta 4762 eura, a dostava 2254 eura. Ako je ukupna cijena narudžbe 482.072 eura, koliko je proizvoda naručeno?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D0B8BF3C-3FE3-CE1A-E914-A3BDFD3FEEB2}"/>
              </a:ext>
            </a:extLst>
          </p:cNvPr>
          <p:cNvSpPr txBox="1"/>
          <p:nvPr/>
        </p:nvSpPr>
        <p:spPr>
          <a:xfrm>
            <a:off x="7183068" y="889843"/>
            <a:ext cx="15256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paketa u trgovini ovisi o broju proizvoda. Paketi s 2 i 3 proizvoda su 5 eura skuplji od paketa s 5 proizvoda. Ukupna cijena 4 paketa iznosi 67 eura. Koliko proizvoda sadrži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najeftiniji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paket?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E4A5530B-F052-806A-516F-C7D18CCB8AE9}"/>
              </a:ext>
            </a:extLst>
          </p:cNvPr>
          <p:cNvSpPr txBox="1"/>
          <p:nvPr/>
        </p:nvSpPr>
        <p:spPr>
          <a:xfrm>
            <a:off x="8852174" y="889843"/>
            <a:ext cx="17380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tvrtki radnik zarađuje određeni iznos po satu, a uz to dobiva dodatnu fiksnu naknadu za svaki tjedan. Ukupna tjedna plaća za 4 radna tjedna iznosi 2800 eura. Ako radnik zaradi 2 puta više po satu nego prošli tjedan, a fiksni honorar mu se umanji za 20 eura, kolika mu je bila osnovna satnica?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AC0D6680-F3E5-5FAB-AAF9-9A9EC7CB73F2}"/>
              </a:ext>
            </a:extLst>
          </p:cNvPr>
          <p:cNvSpPr txBox="1"/>
          <p:nvPr/>
        </p:nvSpPr>
        <p:spPr>
          <a:xfrm>
            <a:off x="2093878" y="2657644"/>
            <a:ext cx="1177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chemeClr val="bg1"/>
                </a:solidFill>
                <a:latin typeface="Engravers MT" panose="020907070805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95590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984EB-1BDA-3B86-C593-E2127261F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ADE7A24D-B99B-704F-426F-DF4DDF763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0FF83D79-3B21-5D7C-2A33-CDACC3324722}"/>
              </a:ext>
            </a:extLst>
          </p:cNvPr>
          <p:cNvSpPr/>
          <p:nvPr/>
        </p:nvSpPr>
        <p:spPr>
          <a:xfrm>
            <a:off x="1601821" y="643291"/>
            <a:ext cx="1812588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8076B93-DCE7-F518-2574-A82A61C70F12}"/>
              </a:ext>
            </a:extLst>
          </p:cNvPr>
          <p:cNvSpPr/>
          <p:nvPr/>
        </p:nvSpPr>
        <p:spPr>
          <a:xfrm>
            <a:off x="3414409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AF91B932-099A-3D0E-9DB8-D99DC628EC77}"/>
              </a:ext>
            </a:extLst>
          </p:cNvPr>
          <p:cNvSpPr/>
          <p:nvPr/>
        </p:nvSpPr>
        <p:spPr>
          <a:xfrm>
            <a:off x="5226997" y="643291"/>
            <a:ext cx="1812588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7B27C680-1E8E-6912-D10F-78A36BFE7E42}"/>
              </a:ext>
            </a:extLst>
          </p:cNvPr>
          <p:cNvSpPr/>
          <p:nvPr/>
        </p:nvSpPr>
        <p:spPr>
          <a:xfrm>
            <a:off x="7039585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BEF2E59E-6E1A-9581-B1BE-12CCD2A2D1F4}"/>
              </a:ext>
            </a:extLst>
          </p:cNvPr>
          <p:cNvSpPr/>
          <p:nvPr/>
        </p:nvSpPr>
        <p:spPr>
          <a:xfrm>
            <a:off x="8852173" y="643291"/>
            <a:ext cx="1738005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8C2B49C3-5AB4-4BFB-E677-0FEF7AB1A805}"/>
              </a:ext>
            </a:extLst>
          </p:cNvPr>
          <p:cNvSpPr txBox="1"/>
          <p:nvPr/>
        </p:nvSpPr>
        <p:spPr>
          <a:xfrm>
            <a:off x="3557892" y="889843"/>
            <a:ext cx="15256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jednom skladištu nalazi se količina robe koja je tri puta veća od broja artikala u jednoj kutiji, umanjena za 50 komada. Ako je ukupna količina robe 2125 komada, koliko komada artikala ima u jednoj kutiji?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80B268FE-6DCD-46D5-B016-A3990C32BBE8}"/>
              </a:ext>
            </a:extLst>
          </p:cNvPr>
          <p:cNvSpPr txBox="1"/>
          <p:nvPr/>
        </p:nvSpPr>
        <p:spPr>
          <a:xfrm>
            <a:off x="5370480" y="889843"/>
            <a:ext cx="15256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narudžbe ovisi o broju proizvoda. Svaki proizvod košta 4762 eura, a dostava 2254 eura. Ako je ukupna cijena narudžbe 482.072 eura, koliko je proizvoda naručeno?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E39B5FE6-0B9B-78F8-4F29-1A0D3CAB5541}"/>
              </a:ext>
            </a:extLst>
          </p:cNvPr>
          <p:cNvSpPr txBox="1"/>
          <p:nvPr/>
        </p:nvSpPr>
        <p:spPr>
          <a:xfrm>
            <a:off x="7183068" y="889843"/>
            <a:ext cx="15256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paketa u trgovini ovisi o broju proizvoda. Paketi s 2 i 3 proizvoda su 5 eura skuplji od paketa s 5 proizvoda. Ukupna cijena 4 paketa iznosi 67 eura. Koliko proizvoda sadrži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najeftiniji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paket?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EAA737AF-6530-3D3F-7C5C-B4CE432ED04F}"/>
              </a:ext>
            </a:extLst>
          </p:cNvPr>
          <p:cNvSpPr txBox="1"/>
          <p:nvPr/>
        </p:nvSpPr>
        <p:spPr>
          <a:xfrm>
            <a:off x="8852174" y="889843"/>
            <a:ext cx="17380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tvrtki radnik zarađuje određeni iznos po satu, a uz to dobiva dodatnu fiksnu naknadu za svaki tjedan. Ukupna tjedna plaća za 4 radna tjedna iznosi 2800 eura. Ako radnik zaradi 2 puta više po satu nego prošli tjedan, a fiksni honorar mu se umanji za 20 eura, kolika mu je bila osnovna satnica?</a:t>
            </a:r>
          </a:p>
        </p:txBody>
      </p:sp>
    </p:spTree>
    <p:extLst>
      <p:ext uri="{BB962C8B-B14F-4D97-AF65-F5344CB8AC3E}">
        <p14:creationId xmlns:p14="http://schemas.microsoft.com/office/powerpoint/2010/main" val="2452559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C4EF7-FC94-10D3-3B13-E15280C46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CE5B2521-1DFC-01E1-2CCD-16D37E2C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0C846B46-6747-F278-53FC-18DE0962AE7A}"/>
              </a:ext>
            </a:extLst>
          </p:cNvPr>
          <p:cNvSpPr/>
          <p:nvPr/>
        </p:nvSpPr>
        <p:spPr>
          <a:xfrm>
            <a:off x="3414409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85DC48A7-7BB6-9429-AE3E-98C41D80ADF7}"/>
              </a:ext>
            </a:extLst>
          </p:cNvPr>
          <p:cNvSpPr/>
          <p:nvPr/>
        </p:nvSpPr>
        <p:spPr>
          <a:xfrm>
            <a:off x="5226997" y="643291"/>
            <a:ext cx="1812588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0D0BAE28-2CED-C6FC-AE12-D00B4704D3D1}"/>
              </a:ext>
            </a:extLst>
          </p:cNvPr>
          <p:cNvSpPr/>
          <p:nvPr/>
        </p:nvSpPr>
        <p:spPr>
          <a:xfrm>
            <a:off x="7039585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E56BADB2-F683-1120-F2EF-9C7DB6C75B33}"/>
              </a:ext>
            </a:extLst>
          </p:cNvPr>
          <p:cNvSpPr/>
          <p:nvPr/>
        </p:nvSpPr>
        <p:spPr>
          <a:xfrm>
            <a:off x="8852173" y="643291"/>
            <a:ext cx="1738005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76A89635-9DB0-CD2B-3C55-18716493A110}"/>
              </a:ext>
            </a:extLst>
          </p:cNvPr>
          <p:cNvSpPr txBox="1"/>
          <p:nvPr/>
        </p:nvSpPr>
        <p:spPr>
          <a:xfrm>
            <a:off x="3557892" y="889843"/>
            <a:ext cx="15256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jednom skladištu nalazi se količina robe koja je tri puta veća od broja artikala u jednoj kutiji, umanjena za 50 komada. Ako je ukupna količina robe 2125 komada, koliko komada artikala ima u jednoj kutiji?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FE2C258A-7D4D-DC78-6748-20585F5C937D}"/>
              </a:ext>
            </a:extLst>
          </p:cNvPr>
          <p:cNvSpPr txBox="1"/>
          <p:nvPr/>
        </p:nvSpPr>
        <p:spPr>
          <a:xfrm>
            <a:off x="5370480" y="889843"/>
            <a:ext cx="15256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narudžbe ovisi o broju proizvoda. Svaki proizvod košta 4762 eura, a dostava 2254 eura. Ako je ukupna cijena narudžbe 482.072 eura, koliko je proizvoda naručeno?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B2EA75A5-193C-F422-9E8A-121E0BD7BB3E}"/>
              </a:ext>
            </a:extLst>
          </p:cNvPr>
          <p:cNvSpPr txBox="1"/>
          <p:nvPr/>
        </p:nvSpPr>
        <p:spPr>
          <a:xfrm>
            <a:off x="7183068" y="889843"/>
            <a:ext cx="15256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paketa u trgovini ovisi o broju proizvoda. Paketi s 2 i 3 proizvoda su 5 eura skuplji od paketa s 5 proizvoda. Ukupna cijena 4 paketa iznosi 67 eura. Koliko proizvoda sadrži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najeftiniji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paket?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31BBE7DF-8F38-AFF4-3E7F-0862CF19B2AD}"/>
              </a:ext>
            </a:extLst>
          </p:cNvPr>
          <p:cNvSpPr txBox="1"/>
          <p:nvPr/>
        </p:nvSpPr>
        <p:spPr>
          <a:xfrm>
            <a:off x="8852174" y="889843"/>
            <a:ext cx="17380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tvrtki radnik zarađuje određeni iznos po satu, a uz to dobiva dodatnu fiksnu naknadu za svaki tjedan. Ukupna tjedna plaća za 4 radna tjedna iznosi 2800 eura. Ako radnik zaradi 2 puta više po satu nego prošli tjedan, a fiksni honorar mu se umanji za 20 eura, kolika mu je bila osnovna satnica?</a:t>
            </a:r>
          </a:p>
        </p:txBody>
      </p:sp>
    </p:spTree>
    <p:extLst>
      <p:ext uri="{BB962C8B-B14F-4D97-AF65-F5344CB8AC3E}">
        <p14:creationId xmlns:p14="http://schemas.microsoft.com/office/powerpoint/2010/main" val="459935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AB237-6CAA-3094-F71C-D15332C24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54EF010F-61E7-9C5F-D46B-2ED2457F6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6AC604C3-FB8F-657E-C0EB-4E421498A392}"/>
              </a:ext>
            </a:extLst>
          </p:cNvPr>
          <p:cNvSpPr/>
          <p:nvPr/>
        </p:nvSpPr>
        <p:spPr>
          <a:xfrm>
            <a:off x="3414409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29BC8021-74BD-B5B5-E12F-2545B25D4C59}"/>
              </a:ext>
            </a:extLst>
          </p:cNvPr>
          <p:cNvSpPr/>
          <p:nvPr/>
        </p:nvSpPr>
        <p:spPr>
          <a:xfrm>
            <a:off x="5226997" y="643291"/>
            <a:ext cx="1812588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1834E4D1-74CD-4A1A-66F7-72E742D067C0}"/>
              </a:ext>
            </a:extLst>
          </p:cNvPr>
          <p:cNvSpPr/>
          <p:nvPr/>
        </p:nvSpPr>
        <p:spPr>
          <a:xfrm>
            <a:off x="7039585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DD8B962E-1D90-2CDE-6EDF-D66B604D6E74}"/>
              </a:ext>
            </a:extLst>
          </p:cNvPr>
          <p:cNvSpPr/>
          <p:nvPr/>
        </p:nvSpPr>
        <p:spPr>
          <a:xfrm>
            <a:off x="8852173" y="643291"/>
            <a:ext cx="1738005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C35D4A65-4B47-FC56-62EB-433606A3D20C}"/>
              </a:ext>
            </a:extLst>
          </p:cNvPr>
          <p:cNvSpPr txBox="1"/>
          <p:nvPr/>
        </p:nvSpPr>
        <p:spPr>
          <a:xfrm>
            <a:off x="5370480" y="889843"/>
            <a:ext cx="15256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narudžbe ovisi o broju proizvoda. Svaki proizvod košta 4762 eura, a dostava 2254 eura. Ako je ukupna cijena narudžbe 482.072 eura, koliko je proizvoda naručeno?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4F5B6D2C-EBB2-36F6-F59C-611B087935A8}"/>
              </a:ext>
            </a:extLst>
          </p:cNvPr>
          <p:cNvSpPr txBox="1"/>
          <p:nvPr/>
        </p:nvSpPr>
        <p:spPr>
          <a:xfrm>
            <a:off x="7183068" y="889843"/>
            <a:ext cx="15256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paketa u trgovini ovisi o broju proizvoda. Paketi s 2 i 3 proizvoda su 5 eura skuplji od paketa s 5 proizvoda. Ukupna cijena 4 paketa iznosi 67 eura. Koliko proizvoda sadrži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najeftiniji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paket?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4F98B55B-2EBE-23BD-50DA-3DD983A93FBC}"/>
              </a:ext>
            </a:extLst>
          </p:cNvPr>
          <p:cNvSpPr txBox="1"/>
          <p:nvPr/>
        </p:nvSpPr>
        <p:spPr>
          <a:xfrm>
            <a:off x="8852174" y="889843"/>
            <a:ext cx="17380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tvrtki radnik zarađuje određeni iznos po satu, a uz to dobiva dodatnu fiksnu naknadu za svaki tjedan. Ukupna tjedna plaća za 4 radna tjedna iznosi 2800 eura. Ako radnik zaradi 2 puta više po satu nego prošli tjedan, a fiksni honorar mu se umanji za 20 eura, kolika mu je bila osnovna satnica?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5F8215B-BEA7-4D45-2CA7-63ACAD4EA14B}"/>
              </a:ext>
            </a:extLst>
          </p:cNvPr>
          <p:cNvSpPr txBox="1"/>
          <p:nvPr/>
        </p:nvSpPr>
        <p:spPr>
          <a:xfrm>
            <a:off x="3461431" y="2644168"/>
            <a:ext cx="171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rgbClr val="1C7AE2"/>
                </a:solidFill>
                <a:latin typeface="Engravers MT" panose="02090707080505020304" pitchFamily="18" charset="0"/>
              </a:rPr>
              <a:t>725</a:t>
            </a:r>
          </a:p>
        </p:txBody>
      </p:sp>
    </p:spTree>
    <p:extLst>
      <p:ext uri="{BB962C8B-B14F-4D97-AF65-F5344CB8AC3E}">
        <p14:creationId xmlns:p14="http://schemas.microsoft.com/office/powerpoint/2010/main" val="1418407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8E495-3046-7D2C-47DC-53CD8F3D9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FD31F8F6-D46D-70CD-5C4F-B3CA4301E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84DE8258-241A-9398-E52D-06484A9DE870}"/>
              </a:ext>
            </a:extLst>
          </p:cNvPr>
          <p:cNvSpPr/>
          <p:nvPr/>
        </p:nvSpPr>
        <p:spPr>
          <a:xfrm>
            <a:off x="3414409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83AD70B0-13D2-A888-FD26-B3BB290ACDAC}"/>
              </a:ext>
            </a:extLst>
          </p:cNvPr>
          <p:cNvSpPr/>
          <p:nvPr/>
        </p:nvSpPr>
        <p:spPr>
          <a:xfrm>
            <a:off x="5226997" y="643291"/>
            <a:ext cx="1812588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FC9DD934-16FB-BBDA-F08C-F9C71738A0F9}"/>
              </a:ext>
            </a:extLst>
          </p:cNvPr>
          <p:cNvSpPr/>
          <p:nvPr/>
        </p:nvSpPr>
        <p:spPr>
          <a:xfrm>
            <a:off x="7039585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F9FF6143-4518-B255-A6BC-5716C3897D31}"/>
              </a:ext>
            </a:extLst>
          </p:cNvPr>
          <p:cNvSpPr/>
          <p:nvPr/>
        </p:nvSpPr>
        <p:spPr>
          <a:xfrm>
            <a:off x="8852173" y="643291"/>
            <a:ext cx="1738005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B42FC6F2-77E8-59B0-6B4B-CBC12EAB4DB7}"/>
              </a:ext>
            </a:extLst>
          </p:cNvPr>
          <p:cNvSpPr txBox="1"/>
          <p:nvPr/>
        </p:nvSpPr>
        <p:spPr>
          <a:xfrm>
            <a:off x="5370480" y="889843"/>
            <a:ext cx="15256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narudžbe ovisi o broju proizvoda. Svaki proizvod košta 4762 eura, a dostava 2254 eura. Ako je ukupna cijena narudžbe 482.072 eura, koliko je proizvoda naručeno?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32FBDD8C-FFC7-2499-F2F8-A1F08BCD6B0C}"/>
              </a:ext>
            </a:extLst>
          </p:cNvPr>
          <p:cNvSpPr txBox="1"/>
          <p:nvPr/>
        </p:nvSpPr>
        <p:spPr>
          <a:xfrm>
            <a:off x="7183068" y="889843"/>
            <a:ext cx="15256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paketa u trgovini ovisi o broju proizvoda. Paketi s 2 i 3 proizvoda su 5 eura skuplji od paketa s 5 proizvoda. Ukupna cijena 4 paketa iznosi 67 eura. Koliko proizvoda sadrži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najeftiniji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paket?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7A9F0F34-14C9-D3FD-916B-DC853F93429D}"/>
              </a:ext>
            </a:extLst>
          </p:cNvPr>
          <p:cNvSpPr txBox="1"/>
          <p:nvPr/>
        </p:nvSpPr>
        <p:spPr>
          <a:xfrm>
            <a:off x="8852174" y="889843"/>
            <a:ext cx="17380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tvrtki radnik zarađuje određeni iznos po satu, a uz to dobiva dodatnu fiksnu naknadu za svaki tjedan. Ukupna tjedna plaća za 4 radna tjedna iznosi 2800 eura. Ako radnik zaradi 2 puta više po satu nego prošli tjedan, a fiksni honorar mu se umanji za 20 eura, kolika mu je bila osnovna satnica?</a:t>
            </a:r>
          </a:p>
        </p:txBody>
      </p:sp>
    </p:spTree>
    <p:extLst>
      <p:ext uri="{BB962C8B-B14F-4D97-AF65-F5344CB8AC3E}">
        <p14:creationId xmlns:p14="http://schemas.microsoft.com/office/powerpoint/2010/main" val="88574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92628-BED0-FAE7-5633-E2D40C3BA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B7E262E4-7ED1-60D6-3E42-89380121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21" y="643291"/>
            <a:ext cx="8988357" cy="5571418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8C1E8E47-950D-3347-1650-6E01744184BD}"/>
              </a:ext>
            </a:extLst>
          </p:cNvPr>
          <p:cNvSpPr/>
          <p:nvPr/>
        </p:nvSpPr>
        <p:spPr>
          <a:xfrm>
            <a:off x="5226997" y="643291"/>
            <a:ext cx="1812588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01032258-D51F-F206-CB71-34143B114DAF}"/>
              </a:ext>
            </a:extLst>
          </p:cNvPr>
          <p:cNvSpPr/>
          <p:nvPr/>
        </p:nvSpPr>
        <p:spPr>
          <a:xfrm>
            <a:off x="7039585" y="643291"/>
            <a:ext cx="1812588" cy="55714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3FF36CB3-4196-1452-4137-5F58374D35E3}"/>
              </a:ext>
            </a:extLst>
          </p:cNvPr>
          <p:cNvSpPr/>
          <p:nvPr/>
        </p:nvSpPr>
        <p:spPr>
          <a:xfrm>
            <a:off x="8852173" y="643291"/>
            <a:ext cx="1738005" cy="5571418"/>
          </a:xfrm>
          <a:prstGeom prst="rect">
            <a:avLst/>
          </a:prstGeom>
          <a:solidFill>
            <a:srgbClr val="1C7A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DDAAA9CA-D15C-D0BA-6C80-FA80595AE57D}"/>
              </a:ext>
            </a:extLst>
          </p:cNvPr>
          <p:cNvSpPr txBox="1"/>
          <p:nvPr/>
        </p:nvSpPr>
        <p:spPr>
          <a:xfrm>
            <a:off x="5370480" y="889843"/>
            <a:ext cx="15256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narudžbe ovisi o broju proizvoda. Svaki proizvod košta 4762 eura, a dostava 2254 eura. Ako je ukupna cijena narudžbe 482.072 eura, koliko je proizvoda naručeno?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01B52D30-274B-6A3F-25E7-AE1148E9B2FF}"/>
              </a:ext>
            </a:extLst>
          </p:cNvPr>
          <p:cNvSpPr txBox="1"/>
          <p:nvPr/>
        </p:nvSpPr>
        <p:spPr>
          <a:xfrm>
            <a:off x="7183068" y="889843"/>
            <a:ext cx="15256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Cijena paketa u trgovini ovisi o broju proizvoda. Paketi s 2 i 3 proizvoda su 5 eura skuplji od paketa s 5 proizvoda. Ukupna cijena 4 paketa iznosi 67 eura. Koliko proizvoda sadrži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najeftiniji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paket?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49410CEA-CB60-D162-E64E-9CD93514E7DB}"/>
              </a:ext>
            </a:extLst>
          </p:cNvPr>
          <p:cNvSpPr txBox="1"/>
          <p:nvPr/>
        </p:nvSpPr>
        <p:spPr>
          <a:xfrm>
            <a:off x="8852174" y="889843"/>
            <a:ext cx="17380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tvrtki radnik zarađuje određeni iznos po satu, a uz to dobiva dodatnu fiksnu naknadu za svaki tjedan. Ukupna tjedna plaća za 4 radna tjedna iznosi 2800 eura. Ako radnik zaradi 2 puta više po satu nego prošli tjedan, a fiksni honorar mu se umanji za 20 eura, kolika mu je bila osnovna satnica?</a:t>
            </a:r>
          </a:p>
        </p:txBody>
      </p:sp>
    </p:spTree>
    <p:extLst>
      <p:ext uri="{BB962C8B-B14F-4D97-AF65-F5344CB8AC3E}">
        <p14:creationId xmlns:p14="http://schemas.microsoft.com/office/powerpoint/2010/main" val="3468902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1679</Words>
  <Application>Microsoft Office PowerPoint</Application>
  <PresentationFormat>Široki zaslon</PresentationFormat>
  <Paragraphs>46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Engravers MT</vt:lpstr>
      <vt:lpstr>Times New Roman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Rahela Janson Lozančić</dc:creator>
  <cp:lastModifiedBy>Rahela Janson Lozančić</cp:lastModifiedBy>
  <cp:revision>2</cp:revision>
  <dcterms:created xsi:type="dcterms:W3CDTF">2024-12-14T17:28:49Z</dcterms:created>
  <dcterms:modified xsi:type="dcterms:W3CDTF">2024-12-15T22:54:05Z</dcterms:modified>
</cp:coreProperties>
</file>