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8" r:id="rId4"/>
    <p:sldId id="259" r:id="rId5"/>
    <p:sldId id="260" r:id="rId6"/>
    <p:sldId id="262" r:id="rId7"/>
    <p:sldId id="266" r:id="rId8"/>
    <p:sldId id="263" r:id="rId9"/>
    <p:sldId id="289" r:id="rId10"/>
    <p:sldId id="290" r:id="rId11"/>
    <p:sldId id="265" r:id="rId12"/>
    <p:sldId id="264"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6" r:id="rId32"/>
    <p:sldId id="285" r:id="rId33"/>
    <p:sldId id="287" r:id="rId34"/>
    <p:sldId id="288" r:id="rId35"/>
    <p:sldId id="291" r:id="rId36"/>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bg>
      <p:bgRef idx="1001">
        <a:schemeClr val="bg1"/>
      </p:bgRef>
    </p:bg>
    <p:spTree>
      <p:nvGrpSpPr>
        <p:cNvPr id="1" name=""/>
        <p:cNvGrpSpPr/>
        <p:nvPr/>
      </p:nvGrpSpPr>
      <p:grpSpPr>
        <a:xfrm>
          <a:off x="0" y="0"/>
          <a:ext cx="0" cy="0"/>
          <a:chOff x="0" y="0"/>
          <a:chExt cx="0" cy="0"/>
        </a:xfrm>
      </p:grpSpPr>
      <p:sp>
        <p:nvSpPr>
          <p:cNvPr id="8" name="Naslov 7"/>
          <p:cNvSpPr>
            <a:spLocks noGrp="1"/>
          </p:cNvSpPr>
          <p:nvPr>
            <p:ph type="ctrTitle"/>
          </p:nvPr>
        </p:nvSpPr>
        <p:spPr>
          <a:xfrm>
            <a:off x="2286000" y="3124200"/>
            <a:ext cx="6172200" cy="1894362"/>
          </a:xfrm>
        </p:spPr>
        <p:txBody>
          <a:bodyPr/>
          <a:lstStyle>
            <a:lvl1pPr>
              <a:defRPr b="1"/>
            </a:lvl1pPr>
          </a:lstStyle>
          <a:p>
            <a:r>
              <a:rPr kumimoji="0" lang="hr-HR" smtClean="0"/>
              <a:t>Kliknite da biste uredili stil naslova matrice</a:t>
            </a:r>
            <a:endParaRPr kumimoji="0" lang="en-US"/>
          </a:p>
        </p:txBody>
      </p:sp>
      <p:sp>
        <p:nvSpPr>
          <p:cNvPr id="9" name="Podnaslov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r-HR" smtClean="0"/>
              <a:t>Kliknite da biste uredili stil podnaslova matrice</a:t>
            </a:r>
            <a:endParaRPr kumimoji="0" lang="en-US"/>
          </a:p>
        </p:txBody>
      </p:sp>
      <p:sp>
        <p:nvSpPr>
          <p:cNvPr id="28" name="Rezervirano mjesto datuma 27"/>
          <p:cNvSpPr>
            <a:spLocks noGrp="1"/>
          </p:cNvSpPr>
          <p:nvPr>
            <p:ph type="dt" sz="half" idx="10"/>
          </p:nvPr>
        </p:nvSpPr>
        <p:spPr bwMode="auto">
          <a:xfrm rot="5400000">
            <a:off x="7764621" y="1174097"/>
            <a:ext cx="2286000" cy="381000"/>
          </a:xfrm>
        </p:spPr>
        <p:txBody>
          <a:bodyPr/>
          <a:lstStyle/>
          <a:p>
            <a:fld id="{74E5842E-B2B4-4269-9C88-DE71F5FFBEEB}" type="datetimeFigureOut">
              <a:rPr lang="hr-HR" smtClean="0"/>
              <a:pPr/>
              <a:t>9.3.2016.</a:t>
            </a:fld>
            <a:endParaRPr lang="hr-HR"/>
          </a:p>
        </p:txBody>
      </p:sp>
      <p:sp>
        <p:nvSpPr>
          <p:cNvPr id="17" name="Rezervirano mjesto podnožja 16"/>
          <p:cNvSpPr>
            <a:spLocks noGrp="1"/>
          </p:cNvSpPr>
          <p:nvPr>
            <p:ph type="ftr" sz="quarter" idx="11"/>
          </p:nvPr>
        </p:nvSpPr>
        <p:spPr bwMode="auto">
          <a:xfrm rot="5400000">
            <a:off x="7077269" y="4181669"/>
            <a:ext cx="3657600" cy="384048"/>
          </a:xfrm>
        </p:spPr>
        <p:txBody>
          <a:bodyPr/>
          <a:lstStyle/>
          <a:p>
            <a:endParaRPr lang="hr-HR"/>
          </a:p>
        </p:txBody>
      </p:sp>
      <p:sp>
        <p:nvSpPr>
          <p:cNvPr id="10" name="Pravokutni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avokutni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Pravokutni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Pravokutni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avni poveznik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avni poveznik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Ravni poveznik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avni poveznik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avni poveznik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avni poveznik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Pravokutni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zervirano mjesto broja slajda 28"/>
          <p:cNvSpPr>
            <a:spLocks noGrp="1"/>
          </p:cNvSpPr>
          <p:nvPr>
            <p:ph type="sldNum" sz="quarter" idx="12"/>
          </p:nvPr>
        </p:nvSpPr>
        <p:spPr bwMode="auto">
          <a:xfrm>
            <a:off x="1325544" y="4928702"/>
            <a:ext cx="609600" cy="517524"/>
          </a:xfrm>
        </p:spPr>
        <p:txBody>
          <a:bodyPr/>
          <a:lstStyle/>
          <a:p>
            <a:fld id="{5FAE22B5-ED45-41E8-9DDF-FF5AB4F0E060}"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p:txBody>
          <a:bodyPr vert="eaVer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p>
            <a:fld id="{74E5842E-B2B4-4269-9C88-DE71F5FFBEEB}" type="datetimeFigureOut">
              <a:rPr lang="hr-HR" smtClean="0"/>
              <a:pPr/>
              <a:t>9.3.2016.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5FAE22B5-ED45-41E8-9DDF-FF5AB4F0E060}"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9"/>
            <a:ext cx="1676400" cy="5851525"/>
          </a:xfrm>
        </p:spPr>
        <p:txBody>
          <a:bodyPr vert="eaVert"/>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p>
            <a:fld id="{74E5842E-B2B4-4269-9C88-DE71F5FFBEEB}" type="datetimeFigureOut">
              <a:rPr lang="hr-HR" smtClean="0"/>
              <a:pPr/>
              <a:t>9.3.2016.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5FAE22B5-ED45-41E8-9DDF-FF5AB4F0E060}"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Kliknite da biste uredili stil naslova matrice</a:t>
            </a:r>
            <a:endParaRPr kumimoji="0" lang="en-US"/>
          </a:p>
        </p:txBody>
      </p:sp>
      <p:sp>
        <p:nvSpPr>
          <p:cNvPr id="8" name="Rezervirano mjesto sadržaja 7"/>
          <p:cNvSpPr>
            <a:spLocks noGrp="1"/>
          </p:cNvSpPr>
          <p:nvPr>
            <p:ph sz="quarter" idx="1"/>
          </p:nvPr>
        </p:nvSpPr>
        <p:spPr>
          <a:xfrm>
            <a:off x="457200" y="1600200"/>
            <a:ext cx="7467600" cy="4873752"/>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7" name="Rezervirano mjesto datuma 6"/>
          <p:cNvSpPr>
            <a:spLocks noGrp="1"/>
          </p:cNvSpPr>
          <p:nvPr>
            <p:ph type="dt" sz="half" idx="14"/>
          </p:nvPr>
        </p:nvSpPr>
        <p:spPr/>
        <p:txBody>
          <a:bodyPr rtlCol="0"/>
          <a:lstStyle/>
          <a:p>
            <a:fld id="{74E5842E-B2B4-4269-9C88-DE71F5FFBEEB}" type="datetimeFigureOut">
              <a:rPr lang="hr-HR" smtClean="0"/>
              <a:pPr/>
              <a:t>9.3.2016.</a:t>
            </a:fld>
            <a:endParaRPr lang="hr-HR"/>
          </a:p>
        </p:txBody>
      </p:sp>
      <p:sp>
        <p:nvSpPr>
          <p:cNvPr id="9" name="Rezervirano mjesto broja slajda 8"/>
          <p:cNvSpPr>
            <a:spLocks noGrp="1"/>
          </p:cNvSpPr>
          <p:nvPr>
            <p:ph type="sldNum" sz="quarter" idx="15"/>
          </p:nvPr>
        </p:nvSpPr>
        <p:spPr/>
        <p:txBody>
          <a:bodyPr rtlCol="0"/>
          <a:lstStyle/>
          <a:p>
            <a:fld id="{5FAE22B5-ED45-41E8-9DDF-FF5AB4F0E060}" type="slidenum">
              <a:rPr lang="hr-HR" smtClean="0"/>
              <a:pPr/>
              <a:t>‹#›</a:t>
            </a:fld>
            <a:endParaRPr lang="hr-HR"/>
          </a:p>
        </p:txBody>
      </p:sp>
      <p:sp>
        <p:nvSpPr>
          <p:cNvPr id="10" name="Rezervirano mjesto podnožja 9"/>
          <p:cNvSpPr>
            <a:spLocks noGrp="1"/>
          </p:cNvSpPr>
          <p:nvPr>
            <p:ph type="ftr" sz="quarter" idx="16"/>
          </p:nvPr>
        </p:nvSpPr>
        <p:spPr/>
        <p:txBody>
          <a:bodyPr rtlCol="0"/>
          <a:lstStyle/>
          <a:p>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2286000" y="2895600"/>
            <a:ext cx="6172200" cy="2053590"/>
          </a:xfrm>
        </p:spPr>
        <p:txBody>
          <a:bodyPr/>
          <a:lstStyle>
            <a:lvl1pPr algn="l">
              <a:buNone/>
              <a:defRPr sz="3000" b="1" cap="small" baseline="0"/>
            </a:lvl1pPr>
          </a:lstStyle>
          <a:p>
            <a:r>
              <a:rPr kumimoji="0" lang="hr-HR" smtClean="0"/>
              <a:t>Kliknite da biste uredili stil naslova matrice</a:t>
            </a:r>
            <a:endParaRPr kumimoji="0" lang="en-US"/>
          </a:p>
        </p:txBody>
      </p:sp>
      <p:sp>
        <p:nvSpPr>
          <p:cNvPr id="3" name="Rezervirano mjesto teksta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r-HR" smtClean="0"/>
              <a:t>Kliknite da biste uredili stilove teksta matrice</a:t>
            </a:r>
          </a:p>
        </p:txBody>
      </p:sp>
      <p:sp>
        <p:nvSpPr>
          <p:cNvPr id="4" name="Rezervirano mjesto datuma 3"/>
          <p:cNvSpPr>
            <a:spLocks noGrp="1"/>
          </p:cNvSpPr>
          <p:nvPr>
            <p:ph type="dt" sz="half" idx="10"/>
          </p:nvPr>
        </p:nvSpPr>
        <p:spPr bwMode="auto">
          <a:xfrm rot="5400000">
            <a:off x="7763256" y="1170432"/>
            <a:ext cx="2286000" cy="381000"/>
          </a:xfrm>
        </p:spPr>
        <p:txBody>
          <a:bodyPr/>
          <a:lstStyle/>
          <a:p>
            <a:fld id="{74E5842E-B2B4-4269-9C88-DE71F5FFBEEB}" type="datetimeFigureOut">
              <a:rPr lang="hr-HR" smtClean="0"/>
              <a:pPr/>
              <a:t>9.3.2016.</a:t>
            </a:fld>
            <a:endParaRPr lang="hr-HR"/>
          </a:p>
        </p:txBody>
      </p:sp>
      <p:sp>
        <p:nvSpPr>
          <p:cNvPr id="5" name="Rezervirano mjesto podnožja 4"/>
          <p:cNvSpPr>
            <a:spLocks noGrp="1"/>
          </p:cNvSpPr>
          <p:nvPr>
            <p:ph type="ftr" sz="quarter" idx="11"/>
          </p:nvPr>
        </p:nvSpPr>
        <p:spPr bwMode="auto">
          <a:xfrm rot="5400000">
            <a:off x="7077456" y="4178808"/>
            <a:ext cx="3657600" cy="384048"/>
          </a:xfrm>
        </p:spPr>
        <p:txBody>
          <a:bodyPr/>
          <a:lstStyle/>
          <a:p>
            <a:endParaRPr lang="hr-HR"/>
          </a:p>
        </p:txBody>
      </p:sp>
      <p:sp>
        <p:nvSpPr>
          <p:cNvPr id="9" name="Pravokutni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avokutni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avokutni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avokutni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avni poveznik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avni poveznik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avni poveznik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avni poveznik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Ravni poveznik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ravokutni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avni poveznik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Rezervirano mjesto broja slajda 5"/>
          <p:cNvSpPr>
            <a:spLocks noGrp="1"/>
          </p:cNvSpPr>
          <p:nvPr>
            <p:ph type="sldNum" sz="quarter" idx="12"/>
          </p:nvPr>
        </p:nvSpPr>
        <p:spPr bwMode="auto">
          <a:xfrm>
            <a:off x="1340616" y="4928702"/>
            <a:ext cx="609600" cy="517524"/>
          </a:xfrm>
        </p:spPr>
        <p:txBody>
          <a:bodyPr/>
          <a:lstStyle/>
          <a:p>
            <a:fld id="{5FAE22B5-ED45-41E8-9DDF-FF5AB4F0E060}"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Kliknite da biste uredili stil naslova matrice</a:t>
            </a:r>
            <a:endParaRPr kumimoji="0" lang="en-US"/>
          </a:p>
        </p:txBody>
      </p:sp>
      <p:sp>
        <p:nvSpPr>
          <p:cNvPr id="5" name="Rezervirano mjesto datuma 4"/>
          <p:cNvSpPr>
            <a:spLocks noGrp="1"/>
          </p:cNvSpPr>
          <p:nvPr>
            <p:ph type="dt" sz="half" idx="10"/>
          </p:nvPr>
        </p:nvSpPr>
        <p:spPr/>
        <p:txBody>
          <a:bodyPr/>
          <a:lstStyle/>
          <a:p>
            <a:fld id="{74E5842E-B2B4-4269-9C88-DE71F5FFBEEB}" type="datetimeFigureOut">
              <a:rPr lang="hr-HR" smtClean="0"/>
              <a:pPr/>
              <a:t>9.3.2016.</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5FAE22B5-ED45-41E8-9DDF-FF5AB4F0E060}" type="slidenum">
              <a:rPr lang="hr-HR" smtClean="0"/>
              <a:pPr/>
              <a:t>‹#›</a:t>
            </a:fld>
            <a:endParaRPr lang="hr-HR"/>
          </a:p>
        </p:txBody>
      </p:sp>
      <p:sp>
        <p:nvSpPr>
          <p:cNvPr id="9" name="Rezervirano mjesto sadržaja 8"/>
          <p:cNvSpPr>
            <a:spLocks noGrp="1"/>
          </p:cNvSpPr>
          <p:nvPr>
            <p:ph sz="quarter" idx="1"/>
          </p:nvPr>
        </p:nvSpPr>
        <p:spPr>
          <a:xfrm>
            <a:off x="457200" y="1600200"/>
            <a:ext cx="3657600" cy="457200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11" name="Rezervirano mjesto sadržaja 10"/>
          <p:cNvSpPr>
            <a:spLocks noGrp="1"/>
          </p:cNvSpPr>
          <p:nvPr>
            <p:ph sz="quarter" idx="2"/>
          </p:nvPr>
        </p:nvSpPr>
        <p:spPr>
          <a:xfrm>
            <a:off x="4270248" y="1600200"/>
            <a:ext cx="3657600" cy="457200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7543800" cy="1143000"/>
          </a:xfrm>
        </p:spPr>
        <p:txBody>
          <a:bodyPr anchor="b"/>
          <a:lstStyle>
            <a:lvl1pPr>
              <a:defRPr/>
            </a:lvl1pPr>
          </a:lstStyle>
          <a:p>
            <a:r>
              <a:rPr kumimoji="0" lang="hr-HR" smtClean="0"/>
              <a:t>Kliknite da biste uredili stil naslova matrice</a:t>
            </a:r>
            <a:endParaRPr kumimoji="0" lang="en-US"/>
          </a:p>
        </p:txBody>
      </p:sp>
      <p:sp>
        <p:nvSpPr>
          <p:cNvPr id="7" name="Rezervirano mjesto datuma 6"/>
          <p:cNvSpPr>
            <a:spLocks noGrp="1"/>
          </p:cNvSpPr>
          <p:nvPr>
            <p:ph type="dt" sz="half" idx="10"/>
          </p:nvPr>
        </p:nvSpPr>
        <p:spPr/>
        <p:txBody>
          <a:bodyPr/>
          <a:lstStyle/>
          <a:p>
            <a:fld id="{74E5842E-B2B4-4269-9C88-DE71F5FFBEEB}" type="datetimeFigureOut">
              <a:rPr lang="hr-HR" smtClean="0"/>
              <a:pPr/>
              <a:t>9.3.2016.</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5FAE22B5-ED45-41E8-9DDF-FF5AB4F0E060}" type="slidenum">
              <a:rPr lang="hr-HR" smtClean="0"/>
              <a:pPr/>
              <a:t>‹#›</a:t>
            </a:fld>
            <a:endParaRPr lang="hr-HR"/>
          </a:p>
        </p:txBody>
      </p:sp>
      <p:sp>
        <p:nvSpPr>
          <p:cNvPr id="11" name="Rezervirano mjesto sadržaja 10"/>
          <p:cNvSpPr>
            <a:spLocks noGrp="1"/>
          </p:cNvSpPr>
          <p:nvPr>
            <p:ph sz="quarter" idx="2"/>
          </p:nvPr>
        </p:nvSpPr>
        <p:spPr>
          <a:xfrm>
            <a:off x="457200" y="2362200"/>
            <a:ext cx="3657600" cy="388620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13" name="Rezervirano mjesto sadržaja 12"/>
          <p:cNvSpPr>
            <a:spLocks noGrp="1"/>
          </p:cNvSpPr>
          <p:nvPr>
            <p:ph sz="quarter" idx="4"/>
          </p:nvPr>
        </p:nvSpPr>
        <p:spPr>
          <a:xfrm>
            <a:off x="4371975" y="2362200"/>
            <a:ext cx="3657600" cy="388620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12" name="Rezervirano mjesto teksta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r-HR" smtClean="0"/>
              <a:t>Kliknite da biste uredili stilove teksta matrice</a:t>
            </a:r>
          </a:p>
        </p:txBody>
      </p:sp>
      <p:sp>
        <p:nvSpPr>
          <p:cNvPr id="14" name="Rezervirano mjesto teksta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r-HR" smtClean="0"/>
              <a:t>Kliknite da biste uredili stilove teksta matrice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Kliknite da biste uredili stil naslova matrice</a:t>
            </a:r>
            <a:endParaRPr kumimoji="0" lang="en-US"/>
          </a:p>
        </p:txBody>
      </p:sp>
      <p:sp>
        <p:nvSpPr>
          <p:cNvPr id="6" name="Rezervirano mjesto datuma 5"/>
          <p:cNvSpPr>
            <a:spLocks noGrp="1"/>
          </p:cNvSpPr>
          <p:nvPr>
            <p:ph type="dt" sz="half" idx="10"/>
          </p:nvPr>
        </p:nvSpPr>
        <p:spPr/>
        <p:txBody>
          <a:bodyPr rtlCol="0"/>
          <a:lstStyle/>
          <a:p>
            <a:fld id="{74E5842E-B2B4-4269-9C88-DE71F5FFBEEB}" type="datetimeFigureOut">
              <a:rPr lang="hr-HR" smtClean="0"/>
              <a:pPr/>
              <a:t>9.3.2016.</a:t>
            </a:fld>
            <a:endParaRPr lang="hr-HR"/>
          </a:p>
        </p:txBody>
      </p:sp>
      <p:sp>
        <p:nvSpPr>
          <p:cNvPr id="7" name="Rezervirano mjesto broja slajda 6"/>
          <p:cNvSpPr>
            <a:spLocks noGrp="1"/>
          </p:cNvSpPr>
          <p:nvPr>
            <p:ph type="sldNum" sz="quarter" idx="11"/>
          </p:nvPr>
        </p:nvSpPr>
        <p:spPr/>
        <p:txBody>
          <a:bodyPr rtlCol="0"/>
          <a:lstStyle/>
          <a:p>
            <a:fld id="{5FAE22B5-ED45-41E8-9DDF-FF5AB4F0E060}" type="slidenum">
              <a:rPr lang="hr-HR" smtClean="0"/>
              <a:pPr/>
              <a:t>‹#›</a:t>
            </a:fld>
            <a:endParaRPr lang="hr-HR"/>
          </a:p>
        </p:txBody>
      </p:sp>
      <p:sp>
        <p:nvSpPr>
          <p:cNvPr id="8" name="Rezervirano mjesto podnožja 7"/>
          <p:cNvSpPr>
            <a:spLocks noGrp="1"/>
          </p:cNvSpPr>
          <p:nvPr>
            <p:ph type="ftr" sz="quarter" idx="12"/>
          </p:nvPr>
        </p:nvSpPr>
        <p:spPr/>
        <p:txBody>
          <a:bodyPr rtlCol="0"/>
          <a:lstStyle/>
          <a:p>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74E5842E-B2B4-4269-9C88-DE71F5FFBEEB}" type="datetimeFigureOut">
              <a:rPr lang="hr-HR" smtClean="0"/>
              <a:pPr/>
              <a:t>9.3.2016.</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5FAE22B5-ED45-41E8-9DDF-FF5AB4F0E060}"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bg>
      <p:bgRef idx="1001">
        <a:schemeClr val="bg1"/>
      </p:bgRef>
    </p:bg>
    <p:spTree>
      <p:nvGrpSpPr>
        <p:cNvPr id="1" name=""/>
        <p:cNvGrpSpPr/>
        <p:nvPr/>
      </p:nvGrpSpPr>
      <p:grpSpPr>
        <a:xfrm>
          <a:off x="0" y="0"/>
          <a:ext cx="0" cy="0"/>
          <a:chOff x="0" y="0"/>
          <a:chExt cx="0" cy="0"/>
        </a:xfrm>
      </p:grpSpPr>
      <p:sp>
        <p:nvSpPr>
          <p:cNvPr id="10" name="Ravni poveznik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slov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hr-HR" smtClean="0"/>
              <a:t>Kliknite da biste uredili stil naslova matrice</a:t>
            </a:r>
            <a:endParaRPr kumimoji="0" lang="en-US"/>
          </a:p>
        </p:txBody>
      </p:sp>
      <p:sp>
        <p:nvSpPr>
          <p:cNvPr id="3" name="Rezervirano mjesto teksta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hr-HR" smtClean="0"/>
              <a:t>Kliknite da biste uredili stilove teksta matrice</a:t>
            </a:r>
          </a:p>
        </p:txBody>
      </p:sp>
      <p:sp>
        <p:nvSpPr>
          <p:cNvPr id="8" name="Ravni poveznik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avni poveznik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avni poveznik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ravokutni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avni poveznik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zervirano mjesto sadržaja 17"/>
          <p:cNvSpPr>
            <a:spLocks noGrp="1"/>
          </p:cNvSpPr>
          <p:nvPr>
            <p:ph sz="quarter" idx="1"/>
          </p:nvPr>
        </p:nvSpPr>
        <p:spPr>
          <a:xfrm>
            <a:off x="304800" y="274320"/>
            <a:ext cx="5638800" cy="6327648"/>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21" name="Rezervirano mjesto datuma 20"/>
          <p:cNvSpPr>
            <a:spLocks noGrp="1"/>
          </p:cNvSpPr>
          <p:nvPr>
            <p:ph type="dt" sz="half" idx="14"/>
          </p:nvPr>
        </p:nvSpPr>
        <p:spPr/>
        <p:txBody>
          <a:bodyPr rtlCol="0"/>
          <a:lstStyle/>
          <a:p>
            <a:fld id="{74E5842E-B2B4-4269-9C88-DE71F5FFBEEB}" type="datetimeFigureOut">
              <a:rPr lang="hr-HR" smtClean="0"/>
              <a:pPr/>
              <a:t>9.3.2016.</a:t>
            </a:fld>
            <a:endParaRPr lang="hr-HR"/>
          </a:p>
        </p:txBody>
      </p:sp>
      <p:sp>
        <p:nvSpPr>
          <p:cNvPr id="22" name="Rezervirano mjesto broja slajda 21"/>
          <p:cNvSpPr>
            <a:spLocks noGrp="1"/>
          </p:cNvSpPr>
          <p:nvPr>
            <p:ph type="sldNum" sz="quarter" idx="15"/>
          </p:nvPr>
        </p:nvSpPr>
        <p:spPr/>
        <p:txBody>
          <a:bodyPr rtlCol="0"/>
          <a:lstStyle/>
          <a:p>
            <a:fld id="{5FAE22B5-ED45-41E8-9DDF-FF5AB4F0E060}" type="slidenum">
              <a:rPr lang="hr-HR" smtClean="0"/>
              <a:pPr/>
              <a:t>‹#›</a:t>
            </a:fld>
            <a:endParaRPr lang="hr-HR"/>
          </a:p>
        </p:txBody>
      </p:sp>
      <p:sp>
        <p:nvSpPr>
          <p:cNvPr id="23" name="Rezervirano mjesto podnožja 22"/>
          <p:cNvSpPr>
            <a:spLocks noGrp="1"/>
          </p:cNvSpPr>
          <p:nvPr>
            <p:ph type="ftr" sz="quarter" idx="16"/>
          </p:nvPr>
        </p:nvSpPr>
        <p:spPr/>
        <p:txBody>
          <a:bodyPr rtlCol="0"/>
          <a:lstStyle/>
          <a:p>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9" name="Ravni poveznik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slov 1"/>
          <p:cNvSpPr>
            <a:spLocks noGrp="1"/>
          </p:cNvSpPr>
          <p:nvPr>
            <p:ph type="title"/>
          </p:nvPr>
        </p:nvSpPr>
        <p:spPr>
          <a:xfrm rot="5400000">
            <a:off x="3350133" y="3200400"/>
            <a:ext cx="6309360" cy="457200"/>
          </a:xfrm>
        </p:spPr>
        <p:txBody>
          <a:bodyPr anchor="b"/>
          <a:lstStyle>
            <a:lvl1pPr algn="l">
              <a:buNone/>
              <a:defRPr sz="2000" b="1"/>
            </a:lvl1pPr>
          </a:lstStyle>
          <a:p>
            <a:r>
              <a:rPr kumimoji="0" lang="hr-HR" smtClean="0"/>
              <a:t>Kliknite da biste uredili stil naslova matrice</a:t>
            </a:r>
            <a:endParaRPr kumimoji="0" lang="en-US"/>
          </a:p>
        </p:txBody>
      </p:sp>
      <p:sp>
        <p:nvSpPr>
          <p:cNvPr id="3" name="Rezervirano mjesto slik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hr-HR" smtClean="0"/>
              <a:t>Pritisnite ikonu za dodavanje slike</a:t>
            </a:r>
            <a:endParaRPr kumimoji="0" lang="en-US" dirty="0"/>
          </a:p>
        </p:txBody>
      </p:sp>
      <p:sp>
        <p:nvSpPr>
          <p:cNvPr id="4" name="Rezervirano mjesto teksta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hr-HR" smtClean="0"/>
              <a:t>Kliknite da biste uredili stilove teksta matrice</a:t>
            </a:r>
          </a:p>
        </p:txBody>
      </p:sp>
      <p:sp>
        <p:nvSpPr>
          <p:cNvPr id="10" name="Ravni poveznik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Pravokutni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avni poveznik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Ravni poveznik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Ravni poveznik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Rezervirano mjesto datuma 16"/>
          <p:cNvSpPr>
            <a:spLocks noGrp="1"/>
          </p:cNvSpPr>
          <p:nvPr>
            <p:ph type="dt" sz="half" idx="10"/>
          </p:nvPr>
        </p:nvSpPr>
        <p:spPr/>
        <p:txBody>
          <a:bodyPr rtlCol="0"/>
          <a:lstStyle/>
          <a:p>
            <a:fld id="{74E5842E-B2B4-4269-9C88-DE71F5FFBEEB}" type="datetimeFigureOut">
              <a:rPr lang="hr-HR" smtClean="0"/>
              <a:pPr/>
              <a:t>9.3.2016.</a:t>
            </a:fld>
            <a:endParaRPr lang="hr-HR"/>
          </a:p>
        </p:txBody>
      </p:sp>
      <p:sp>
        <p:nvSpPr>
          <p:cNvPr id="18" name="Rezervirano mjesto broja slajda 17"/>
          <p:cNvSpPr>
            <a:spLocks noGrp="1"/>
          </p:cNvSpPr>
          <p:nvPr>
            <p:ph type="sldNum" sz="quarter" idx="11"/>
          </p:nvPr>
        </p:nvSpPr>
        <p:spPr/>
        <p:txBody>
          <a:bodyPr rtlCol="0"/>
          <a:lstStyle/>
          <a:p>
            <a:fld id="{5FAE22B5-ED45-41E8-9DDF-FF5AB4F0E060}" type="slidenum">
              <a:rPr lang="hr-HR" smtClean="0"/>
              <a:pPr/>
              <a:t>‹#›</a:t>
            </a:fld>
            <a:endParaRPr lang="hr-HR"/>
          </a:p>
        </p:txBody>
      </p:sp>
      <p:sp>
        <p:nvSpPr>
          <p:cNvPr id="21" name="Rezervirano mjesto podnožja 20"/>
          <p:cNvSpPr>
            <a:spLocks noGrp="1"/>
          </p:cNvSpPr>
          <p:nvPr>
            <p:ph type="ftr" sz="quarter" idx="12"/>
          </p:nvPr>
        </p:nvSpPr>
        <p:spPr/>
        <p:txBody>
          <a:bodyPr rtlCol="0"/>
          <a:lstStyle/>
          <a:p>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avni poveznik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Rezervirano mjesto naslova 21"/>
          <p:cNvSpPr>
            <a:spLocks noGrp="1"/>
          </p:cNvSpPr>
          <p:nvPr>
            <p:ph type="title"/>
          </p:nvPr>
        </p:nvSpPr>
        <p:spPr>
          <a:xfrm>
            <a:off x="457200" y="274638"/>
            <a:ext cx="7467600" cy="1143000"/>
          </a:xfrm>
          <a:prstGeom prst="rect">
            <a:avLst/>
          </a:prstGeom>
        </p:spPr>
        <p:txBody>
          <a:bodyPr vert="horz" anchor="b">
            <a:normAutofit/>
          </a:bodyPr>
          <a:lstStyle/>
          <a:p>
            <a:r>
              <a:rPr kumimoji="0" lang="hr-HR" smtClean="0"/>
              <a:t>Kliknite da biste uredili stil naslova matrice</a:t>
            </a:r>
            <a:endParaRPr kumimoji="0" lang="en-US"/>
          </a:p>
        </p:txBody>
      </p:sp>
      <p:sp>
        <p:nvSpPr>
          <p:cNvPr id="13" name="Rezervirano mjesto teksta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hr-HR" smtClean="0"/>
              <a:t>Kliknite da biste uredili stilove teksta matrice</a:t>
            </a:r>
          </a:p>
          <a:p>
            <a:pPr lvl="1" eaLnBrk="1" latinLnBrk="0" hangingPunct="1"/>
            <a:r>
              <a:rPr kumimoji="0" lang="hr-HR" smtClean="0"/>
              <a:t>Druga razina</a:t>
            </a:r>
          </a:p>
          <a:p>
            <a:pPr lvl="2" eaLnBrk="1" latinLnBrk="0" hangingPunct="1"/>
            <a:r>
              <a:rPr kumimoji="0" lang="hr-HR" smtClean="0"/>
              <a:t>Treća razina</a:t>
            </a:r>
          </a:p>
          <a:p>
            <a:pPr lvl="3" eaLnBrk="1" latinLnBrk="0" hangingPunct="1"/>
            <a:r>
              <a:rPr kumimoji="0" lang="hr-HR" smtClean="0"/>
              <a:t>Četvrta razina</a:t>
            </a:r>
          </a:p>
          <a:p>
            <a:pPr lvl="4" eaLnBrk="1" latinLnBrk="0" hangingPunct="1"/>
            <a:r>
              <a:rPr kumimoji="0" lang="hr-HR" smtClean="0"/>
              <a:t>Peta razina</a:t>
            </a:r>
            <a:endParaRPr kumimoji="0" lang="en-US"/>
          </a:p>
        </p:txBody>
      </p:sp>
      <p:sp>
        <p:nvSpPr>
          <p:cNvPr id="14" name="Rezervirano mjesto datum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4E5842E-B2B4-4269-9C88-DE71F5FFBEEB}" type="datetimeFigureOut">
              <a:rPr lang="hr-HR" smtClean="0"/>
              <a:pPr/>
              <a:t>9.3.2016.</a:t>
            </a:fld>
            <a:endParaRPr lang="hr-HR"/>
          </a:p>
        </p:txBody>
      </p:sp>
      <p:sp>
        <p:nvSpPr>
          <p:cNvPr id="3" name="Rezervirano mjesto podnožj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hr-HR"/>
          </a:p>
        </p:txBody>
      </p:sp>
      <p:sp>
        <p:nvSpPr>
          <p:cNvPr id="7" name="Ravni poveznik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Ravni poveznik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Pravokutni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avni poveznik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Rezervirano mjesto broja slajd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FAE22B5-ED45-41E8-9DDF-FF5AB4F0E060}"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hr.wikipedia.org/wiki/Brzina_zvuka" TargetMode="External"/><Relationship Id="rId2" Type="http://schemas.openxmlformats.org/officeDocument/2006/relationships/hyperlink" Target="https://hr.wikipedia.org/wiki/Zrakoplov" TargetMode="External"/><Relationship Id="rId1" Type="http://schemas.openxmlformats.org/officeDocument/2006/relationships/slideLayout" Target="../slideLayouts/slideLayout2.xml"/><Relationship Id="rId4" Type="http://schemas.openxmlformats.org/officeDocument/2006/relationships/hyperlink" Target="https://hr.wikipedia.org/wiki/Vozilo"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bs.wikipedia.org/wiki/Svemi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bs.wikipedia.org/wiki/Volfram" TargetMode="External"/><Relationship Id="rId2" Type="http://schemas.openxmlformats.org/officeDocument/2006/relationships/hyperlink" Target="https://bs.wikipedia.org/wiki/Svjetlos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hr.wikipedia.org/wiki/Zv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2699792" y="5921896"/>
            <a:ext cx="4320480" cy="936104"/>
          </a:xfrm>
        </p:spPr>
        <p:txBody>
          <a:bodyPr/>
          <a:lstStyle/>
          <a:p>
            <a:pPr algn="ctr"/>
            <a:r>
              <a:rPr lang="hr-HR" dirty="0" smtClean="0">
                <a:solidFill>
                  <a:schemeClr val="bg1"/>
                </a:solidFill>
              </a:rPr>
              <a:t>Oš “Mladost”, Osijek</a:t>
            </a:r>
          </a:p>
          <a:p>
            <a:pPr algn="ctr"/>
            <a:r>
              <a:rPr lang="hr-HR" dirty="0" smtClean="0">
                <a:solidFill>
                  <a:schemeClr val="bg1"/>
                </a:solidFill>
              </a:rPr>
              <a:t>Učenice 8.b  </a:t>
            </a:r>
            <a:endParaRPr lang="hr-HR"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457200" y="476672"/>
            <a:ext cx="7467600" cy="5997280"/>
          </a:xfrm>
        </p:spPr>
        <p:txBody>
          <a:bodyPr/>
          <a:lstStyle/>
          <a:p>
            <a:r>
              <a:rPr lang="vi-VN" dirty="0" smtClean="0"/>
              <a:t>Visina tona ovisi o frekvenciji. Visoki tonovi imaju veliku frekvenciju, a duboki tonovi imaju malu frekvenciju.</a:t>
            </a:r>
            <a:br>
              <a:rPr lang="vi-VN" dirty="0" smtClean="0"/>
            </a:br>
            <a:r>
              <a:rPr lang="vi-VN" dirty="0" smtClean="0"/>
              <a:t/>
            </a:r>
            <a:br>
              <a:rPr lang="vi-VN" dirty="0" smtClean="0"/>
            </a:br>
            <a:r>
              <a:rPr lang="vi-VN" dirty="0" smtClean="0"/>
              <a:t>Ljudi čuju zvuk frekvencija između 16Hz i 20 000Hz.</a:t>
            </a:r>
            <a:br>
              <a:rPr lang="vi-VN" dirty="0" smtClean="0"/>
            </a:br>
            <a:r>
              <a:rPr lang="vi-VN" dirty="0" smtClean="0"/>
              <a:t>Valove frekvencije veće od 20 000Hz ne čujemo i zovemo ih ultrazvuk. </a:t>
            </a:r>
            <a:endParaRPr lang="hr-HR" dirty="0" smtClean="0"/>
          </a:p>
          <a:p>
            <a:endParaRPr lang="hr-HR" dirty="0"/>
          </a:p>
        </p:txBody>
      </p:sp>
      <p:pic>
        <p:nvPicPr>
          <p:cNvPr id="4" name="Slika 3" descr="fd.jpg"/>
          <p:cNvPicPr>
            <a:picLocks noChangeAspect="1"/>
          </p:cNvPicPr>
          <p:nvPr/>
        </p:nvPicPr>
        <p:blipFill>
          <a:blip r:embed="rId2" cstate="print"/>
          <a:stretch>
            <a:fillRect/>
          </a:stretch>
        </p:blipFill>
        <p:spPr>
          <a:xfrm>
            <a:off x="1187624" y="3861048"/>
            <a:ext cx="6157322" cy="138988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457200" y="0"/>
            <a:ext cx="7467600" cy="6473952"/>
          </a:xfrm>
        </p:spPr>
        <p:txBody>
          <a:bodyPr/>
          <a:lstStyle/>
          <a:p>
            <a:r>
              <a:rPr lang="hr-HR" sz="2800" dirty="0" smtClean="0"/>
              <a:t>Prenosi se zrakom</a:t>
            </a:r>
          </a:p>
          <a:p>
            <a:r>
              <a:rPr lang="vi-VN" sz="2800" dirty="0" smtClean="0"/>
              <a:t>Zvuk se širi zbog elastične veze među molekulama medija. U plinovima i tekućinama valovi zvuka su isključivo longitudinalni (tj. šire se u istom pravcu u kojem se gibaju čestice medija pri titranju), dok u čvrstim tijelima valovi mogu biti također transverzalni, tj. čestice medija mogu titrati i okomito na pravac širenja vala. Zvuk se ne može širiti kroz vakuum</a:t>
            </a:r>
            <a:r>
              <a:rPr lang="vi-VN" dirty="0" smtClean="0"/>
              <a:t>.</a:t>
            </a:r>
            <a:endParaRPr lang="hr-HR" dirty="0" smtClean="0"/>
          </a:p>
          <a:p>
            <a:endParaRPr lang="hr-H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3"/>
          <p:cNvSpPr>
            <a:spLocks noGrp="1"/>
          </p:cNvSpPr>
          <p:nvPr>
            <p:ph sz="quarter" idx="1"/>
          </p:nvPr>
        </p:nvSpPr>
        <p:spPr/>
        <p:txBody>
          <a:bodyPr/>
          <a:lstStyle/>
          <a:p>
            <a:pPr>
              <a:buNone/>
            </a:pPr>
            <a:endParaRPr lang="hr-HR" dirty="0" smtClean="0"/>
          </a:p>
          <a:p>
            <a:endParaRPr lang="hr-HR" dirty="0" smtClean="0"/>
          </a:p>
          <a:p>
            <a:endParaRPr lang="hr-HR" dirty="0"/>
          </a:p>
        </p:txBody>
      </p:sp>
      <p:sp>
        <p:nvSpPr>
          <p:cNvPr id="5" name="Rectangle 126"/>
          <p:cNvSpPr>
            <a:spLocks noChangeArrowheads="1"/>
          </p:cNvSpPr>
          <p:nvPr/>
        </p:nvSpPr>
        <p:spPr bwMode="auto">
          <a:xfrm>
            <a:off x="1979613" y="4868863"/>
            <a:ext cx="4454525" cy="1908175"/>
          </a:xfrm>
          <a:prstGeom prst="rect">
            <a:avLst/>
          </a:prstGeom>
          <a:noFill/>
          <a:ln w="9525">
            <a:noFill/>
            <a:miter lim="800000"/>
            <a:headEnd/>
            <a:tailEnd/>
          </a:ln>
        </p:spPr>
        <p:txBody>
          <a:bodyPr wrap="none" anchor="ctr">
            <a:spAutoFit/>
          </a:bodyPr>
          <a:lstStyle/>
          <a:p>
            <a:pPr>
              <a:defRPr/>
            </a:pPr>
            <a:endParaRPr lang="hr-HR" sz="2000" b="0" dirty="0">
              <a:solidFill>
                <a:schemeClr val="tx2">
                  <a:lumMod val="50000"/>
                  <a:lumOff val="50000"/>
                </a:schemeClr>
              </a:solidFill>
              <a:latin typeface="Calibri" pitchFamily="34" charset="0"/>
              <a:cs typeface="+mn-cs"/>
            </a:endParaRPr>
          </a:p>
          <a:p>
            <a:pPr lvl="1" eaLnBrk="0" hangingPunct="0">
              <a:defRPr/>
            </a:pPr>
            <a:r>
              <a:rPr lang="hr-HR" sz="2000" b="0" dirty="0">
                <a:solidFill>
                  <a:schemeClr val="tx2">
                    <a:lumMod val="50000"/>
                    <a:lumOff val="50000"/>
                  </a:schemeClr>
                </a:solidFill>
                <a:latin typeface="Calibri" pitchFamily="34" charset="0"/>
                <a:cs typeface="+mn-cs"/>
              </a:rPr>
              <a:t>T  temperatura  </a:t>
            </a:r>
          </a:p>
          <a:p>
            <a:pPr lvl="1" eaLnBrk="0" hangingPunct="0">
              <a:defRPr/>
            </a:pPr>
            <a:r>
              <a:rPr lang="hr-HR" sz="2000" b="0" i="1" dirty="0">
                <a:solidFill>
                  <a:schemeClr val="tx2">
                    <a:lumMod val="50000"/>
                    <a:lumOff val="50000"/>
                  </a:schemeClr>
                </a:solidFill>
                <a:latin typeface="Calibri" pitchFamily="34" charset="0"/>
                <a:cs typeface="+mn-cs"/>
              </a:rPr>
              <a:t>  </a:t>
            </a:r>
            <a:r>
              <a:rPr lang="hr-HR" sz="2000" b="0" dirty="0">
                <a:solidFill>
                  <a:schemeClr val="tx2">
                    <a:lumMod val="50000"/>
                    <a:lumOff val="50000"/>
                  </a:schemeClr>
                </a:solidFill>
                <a:latin typeface="Calibri" pitchFamily="34" charset="0"/>
                <a:cs typeface="+mn-cs"/>
              </a:rPr>
              <a:t>  brzina zvuka </a:t>
            </a:r>
            <a:r>
              <a:rPr lang="hr-HR" sz="2000" b="0" i="1" dirty="0">
                <a:solidFill>
                  <a:schemeClr val="tx2">
                    <a:lumMod val="50000"/>
                    <a:lumOff val="50000"/>
                  </a:schemeClr>
                </a:solidFill>
                <a:latin typeface="Calibri" pitchFamily="34" charset="0"/>
                <a:cs typeface="+mn-cs"/>
              </a:rPr>
              <a:t> </a:t>
            </a:r>
          </a:p>
          <a:p>
            <a:pPr lvl="1" eaLnBrk="0" hangingPunct="0">
              <a:defRPr/>
            </a:pPr>
            <a:r>
              <a:rPr lang="hr-HR" sz="2000" b="0" i="1" dirty="0">
                <a:solidFill>
                  <a:schemeClr val="tx2">
                    <a:lumMod val="50000"/>
                    <a:lumOff val="50000"/>
                  </a:schemeClr>
                </a:solidFill>
                <a:latin typeface="Calibri" pitchFamily="34" charset="0"/>
                <a:cs typeface="+mn-cs"/>
              </a:rPr>
              <a:t>ρ</a:t>
            </a:r>
            <a:r>
              <a:rPr lang="hr-HR" sz="2000" b="0" dirty="0">
                <a:solidFill>
                  <a:schemeClr val="tx2">
                    <a:lumMod val="50000"/>
                    <a:lumOff val="50000"/>
                  </a:schemeClr>
                </a:solidFill>
                <a:latin typeface="Calibri" pitchFamily="34" charset="0"/>
                <a:cs typeface="+mn-cs"/>
              </a:rPr>
              <a:t>  gustoća</a:t>
            </a:r>
            <a:r>
              <a:rPr lang="hr-HR" sz="2000" b="0" i="1" dirty="0">
                <a:solidFill>
                  <a:schemeClr val="tx2">
                    <a:lumMod val="50000"/>
                    <a:lumOff val="50000"/>
                  </a:schemeClr>
                </a:solidFill>
                <a:latin typeface="Calibri" pitchFamily="34" charset="0"/>
                <a:cs typeface="+mn-cs"/>
              </a:rPr>
              <a:t> </a:t>
            </a:r>
          </a:p>
          <a:p>
            <a:pPr lvl="1" eaLnBrk="0" hangingPunct="0">
              <a:defRPr/>
            </a:pPr>
            <a:r>
              <a:rPr lang="hr-HR" sz="2000" b="0" i="1" dirty="0">
                <a:solidFill>
                  <a:schemeClr val="tx2">
                    <a:lumMod val="50000"/>
                    <a:lumOff val="50000"/>
                  </a:schemeClr>
                </a:solidFill>
                <a:latin typeface="Calibri" pitchFamily="34" charset="0"/>
                <a:cs typeface="+mn-cs"/>
              </a:rPr>
              <a:t>Z</a:t>
            </a:r>
            <a:r>
              <a:rPr lang="hr-HR" sz="2000" b="0" dirty="0">
                <a:solidFill>
                  <a:schemeClr val="tx2">
                    <a:lumMod val="50000"/>
                    <a:lumOff val="50000"/>
                  </a:schemeClr>
                </a:solidFill>
                <a:latin typeface="Calibri" pitchFamily="34" charset="0"/>
                <a:cs typeface="+mn-cs"/>
              </a:rPr>
              <a:t>  tzv. akustička impedancija </a:t>
            </a:r>
            <a:r>
              <a:rPr lang="hr-HR" sz="2000" b="0" i="1" dirty="0">
                <a:solidFill>
                  <a:schemeClr val="tx2">
                    <a:lumMod val="50000"/>
                    <a:lumOff val="50000"/>
                  </a:schemeClr>
                </a:solidFill>
                <a:latin typeface="Calibri" pitchFamily="34" charset="0"/>
                <a:cs typeface="+mn-cs"/>
              </a:rPr>
              <a:t> (Z</a:t>
            </a:r>
            <a:r>
              <a:rPr lang="hr-HR" sz="2000" b="0" dirty="0">
                <a:solidFill>
                  <a:schemeClr val="tx2">
                    <a:lumMod val="50000"/>
                    <a:lumOff val="50000"/>
                  </a:schemeClr>
                </a:solidFill>
                <a:latin typeface="Calibri" pitchFamily="34" charset="0"/>
                <a:cs typeface="+mn-cs"/>
              </a:rPr>
              <a:t>=</a:t>
            </a:r>
            <a:r>
              <a:rPr lang="hr-HR" sz="2000" b="0" i="1" dirty="0">
                <a:solidFill>
                  <a:schemeClr val="tx2">
                    <a:lumMod val="50000"/>
                    <a:lumOff val="50000"/>
                  </a:schemeClr>
                </a:solidFill>
                <a:latin typeface="Calibri" pitchFamily="34" charset="0"/>
                <a:cs typeface="+mn-cs"/>
              </a:rPr>
              <a:t>ρ</a:t>
            </a:r>
            <a:r>
              <a:rPr lang="hr-HR" sz="2000" b="0" dirty="0">
                <a:solidFill>
                  <a:schemeClr val="tx2">
                    <a:lumMod val="50000"/>
                    <a:lumOff val="50000"/>
                  </a:schemeClr>
                </a:solidFill>
                <a:latin typeface="Calibri" pitchFamily="34" charset="0"/>
                <a:cs typeface="+mn-cs"/>
              </a:rPr>
              <a:t>·</a:t>
            </a:r>
            <a:r>
              <a:rPr lang="hr-HR" sz="2000" b="0" i="1" dirty="0">
                <a:solidFill>
                  <a:schemeClr val="tx2">
                    <a:lumMod val="50000"/>
                    <a:lumOff val="50000"/>
                  </a:schemeClr>
                </a:solidFill>
                <a:latin typeface="Calibri" pitchFamily="34" charset="0"/>
                <a:cs typeface="+mn-cs"/>
              </a:rPr>
              <a:t>c</a:t>
            </a:r>
            <a:r>
              <a:rPr lang="hr-HR" sz="2000" b="0" dirty="0">
                <a:solidFill>
                  <a:schemeClr val="tx2">
                    <a:lumMod val="50000"/>
                    <a:lumOff val="50000"/>
                  </a:schemeClr>
                </a:solidFill>
                <a:latin typeface="Calibri" pitchFamily="34" charset="0"/>
                <a:cs typeface="+mn-cs"/>
              </a:rPr>
              <a:t>) </a:t>
            </a:r>
          </a:p>
          <a:p>
            <a:pPr eaLnBrk="0" hangingPunct="0">
              <a:defRPr/>
            </a:pPr>
            <a:endParaRPr lang="hr-HR" i="1" dirty="0">
              <a:cs typeface="+mn-cs"/>
            </a:endParaRPr>
          </a:p>
        </p:txBody>
      </p:sp>
      <p:graphicFrame>
        <p:nvGraphicFramePr>
          <p:cNvPr id="8" name="Group 125"/>
          <p:cNvGraphicFramePr>
            <a:graphicFrameLocks noGrp="1"/>
          </p:cNvGraphicFramePr>
          <p:nvPr/>
        </p:nvGraphicFramePr>
        <p:xfrm>
          <a:off x="1691680" y="476672"/>
          <a:ext cx="4991100" cy="4306257"/>
        </p:xfrm>
        <a:graphic>
          <a:graphicData uri="http://schemas.openxmlformats.org/drawingml/2006/table">
            <a:tbl>
              <a:tblPr/>
              <a:tblGrid>
                <a:gridCol w="1089025"/>
                <a:gridCol w="1169988"/>
                <a:gridCol w="1320800"/>
                <a:gridCol w="1411287"/>
              </a:tblGrid>
              <a:tr h="150714">
                <a:tc gridSpan="4">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1" i="0" u="none" strike="noStrike" cap="none" normalizeH="0" baseline="0" dirty="0" smtClean="0">
                          <a:ln>
                            <a:noFill/>
                          </a:ln>
                          <a:solidFill>
                            <a:schemeClr val="tx1"/>
                          </a:solidFill>
                          <a:effectLst/>
                          <a:latin typeface="Arial" charset="0"/>
                        </a:rPr>
                        <a:t>Effect of temperature</a:t>
                      </a:r>
                      <a:endParaRPr kumimoji="0" lang="hr-HR" sz="1800" b="0" i="0" u="none" strike="noStrike" cap="none" normalizeH="0" baseline="0" dirty="0" smtClean="0">
                        <a:ln>
                          <a:noFill/>
                        </a:ln>
                        <a:solidFill>
                          <a:schemeClr val="tx1"/>
                        </a:solidFill>
                        <a:effectLst/>
                        <a:latin typeface="Arial" charset="0"/>
                      </a:endParaRPr>
                    </a:p>
                  </a:txBody>
                  <a:tcPr horzOverflow="overflow">
                    <a:lnL cap="flat">
                      <a:noFill/>
                    </a:lnL>
                    <a:lnR cap="flat">
                      <a:noFill/>
                    </a:lnR>
                    <a:lnT cap="flat">
                      <a:noFill/>
                    </a:lnT>
                    <a:lnB>
                      <a:noFill/>
                    </a:lnB>
                    <a:lnTlToBr>
                      <a:noFill/>
                    </a:lnTlToBr>
                    <a:lnBlToTr>
                      <a:noFill/>
                    </a:lnBlToTr>
                    <a:solidFill>
                      <a:srgbClr val="F9F9F9"/>
                    </a:solidFill>
                  </a:tcPr>
                </a:tc>
                <a:tc hMerge="1">
                  <a:txBody>
                    <a:bodyPr/>
                    <a:lstStyle/>
                    <a:p>
                      <a:endParaRPr lang="hr-HR"/>
                    </a:p>
                  </a:txBody>
                  <a:tcPr/>
                </a:tc>
                <a:tc hMerge="1">
                  <a:txBody>
                    <a:bodyPr/>
                    <a:lstStyle/>
                    <a:p>
                      <a:endParaRPr lang="hr-HR"/>
                    </a:p>
                  </a:txBody>
                  <a:tcPr/>
                </a:tc>
                <a:tc hMerge="1">
                  <a:txBody>
                    <a:bodyPr/>
                    <a:lstStyle/>
                    <a:p>
                      <a:endParaRPr lang="hr-HR"/>
                    </a:p>
                  </a:txBody>
                  <a:tcPr/>
                </a:tc>
              </a:tr>
              <a:tr h="36671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1" i="0" u="none" strike="noStrike" cap="none" normalizeH="0" baseline="0" dirty="0" smtClean="0">
                          <a:ln>
                            <a:noFill/>
                          </a:ln>
                          <a:solidFill>
                            <a:schemeClr val="tx1"/>
                          </a:solidFill>
                          <a:effectLst/>
                          <a:latin typeface="Arial" charset="0"/>
                        </a:rPr>
                        <a:t>     </a:t>
                      </a:r>
                      <a:r>
                        <a:rPr kumimoji="0" lang="hr-HR" sz="1800" b="1" i="0" u="none" strike="noStrike" cap="none" normalizeH="0" baseline="0" dirty="0" err="1" smtClean="0">
                          <a:ln>
                            <a:noFill/>
                          </a:ln>
                          <a:solidFill>
                            <a:schemeClr val="tx1"/>
                          </a:solidFill>
                          <a:effectLst/>
                          <a:latin typeface="Arial" charset="0"/>
                        </a:rPr>
                        <a:t>in</a:t>
                      </a:r>
                      <a:r>
                        <a:rPr kumimoji="0" lang="hr-HR" sz="1800" b="1" i="0" u="none" strike="noStrike" cap="none" normalizeH="0" baseline="0" dirty="0" smtClean="0">
                          <a:ln>
                            <a:noFill/>
                          </a:ln>
                          <a:solidFill>
                            <a:schemeClr val="tx1"/>
                          </a:solidFill>
                          <a:effectLst/>
                          <a:latin typeface="Arial" charset="0"/>
                        </a:rPr>
                        <a:t> °C</a:t>
                      </a:r>
                    </a:p>
                  </a:txBody>
                  <a:tcPr horzOverflow="overflow">
                    <a:lnL cap="flat">
                      <a:noFill/>
                    </a:lnL>
                    <a:lnR>
                      <a:noFill/>
                    </a:lnR>
                    <a:lnT>
                      <a:noFill/>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1" i="1" u="none" strike="noStrike" cap="none" normalizeH="0" baseline="0" dirty="0" smtClean="0">
                          <a:ln>
                            <a:noFill/>
                          </a:ln>
                          <a:solidFill>
                            <a:schemeClr val="tx1"/>
                          </a:solidFill>
                          <a:effectLst/>
                          <a:latin typeface="Arial" charset="0"/>
                        </a:rPr>
                        <a:t>c</a:t>
                      </a:r>
                      <a:r>
                        <a:rPr kumimoji="0" lang="hr-HR" sz="1800" b="1" i="0" u="none" strike="noStrike" cap="none" normalizeH="0" baseline="0" dirty="0" smtClean="0">
                          <a:ln>
                            <a:noFill/>
                          </a:ln>
                          <a:solidFill>
                            <a:schemeClr val="tx1"/>
                          </a:solidFill>
                          <a:effectLst/>
                          <a:latin typeface="Arial" charset="0"/>
                        </a:rPr>
                        <a:t> </a:t>
                      </a:r>
                      <a:r>
                        <a:rPr kumimoji="0" lang="hr-HR" sz="1800" b="1" i="0" u="none" strike="noStrike" cap="none" normalizeH="0" baseline="0" dirty="0" err="1" smtClean="0">
                          <a:ln>
                            <a:noFill/>
                          </a:ln>
                          <a:solidFill>
                            <a:schemeClr val="tx1"/>
                          </a:solidFill>
                          <a:effectLst/>
                          <a:latin typeface="Arial" charset="0"/>
                        </a:rPr>
                        <a:t>in</a:t>
                      </a:r>
                      <a:r>
                        <a:rPr kumimoji="0" lang="hr-HR" sz="1800" b="1" i="0" u="none" strike="noStrike" cap="none" normalizeH="0" baseline="0" dirty="0" smtClean="0">
                          <a:ln>
                            <a:noFill/>
                          </a:ln>
                          <a:solidFill>
                            <a:schemeClr val="tx1"/>
                          </a:solidFill>
                          <a:effectLst/>
                          <a:latin typeface="Arial" charset="0"/>
                        </a:rPr>
                        <a:t> m·s</a:t>
                      </a:r>
                      <a:r>
                        <a:rPr kumimoji="0" lang="hr-HR" sz="1800" b="1" i="0" u="none" strike="noStrike" cap="none" normalizeH="0" baseline="30000" dirty="0" smtClean="0">
                          <a:ln>
                            <a:noFill/>
                          </a:ln>
                          <a:solidFill>
                            <a:schemeClr val="tx1"/>
                          </a:solidFill>
                          <a:effectLst/>
                          <a:latin typeface="Arial" charset="0"/>
                        </a:rPr>
                        <a:t>-1</a:t>
                      </a:r>
                      <a:endParaRPr kumimoji="0" lang="hr-HR" sz="1800" b="0"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rgbClr val="F9F9F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1" i="1" u="none" strike="noStrike" cap="none" normalizeH="0" baseline="0" dirty="0" smtClean="0">
                          <a:ln>
                            <a:noFill/>
                          </a:ln>
                          <a:solidFill>
                            <a:schemeClr val="tx1"/>
                          </a:solidFill>
                          <a:effectLst/>
                          <a:latin typeface="Arial" charset="0"/>
                        </a:rPr>
                        <a:t>ρ</a:t>
                      </a:r>
                      <a:r>
                        <a:rPr kumimoji="0" lang="hr-HR" sz="1800" b="1" i="0" u="none" strike="noStrike" cap="none" normalizeH="0" baseline="0" dirty="0" smtClean="0">
                          <a:ln>
                            <a:noFill/>
                          </a:ln>
                          <a:solidFill>
                            <a:schemeClr val="tx1"/>
                          </a:solidFill>
                          <a:effectLst/>
                          <a:latin typeface="Arial" charset="0"/>
                        </a:rPr>
                        <a:t> </a:t>
                      </a:r>
                      <a:r>
                        <a:rPr kumimoji="0" lang="hr-HR" sz="1800" b="1" i="0" u="none" strike="noStrike" cap="none" normalizeH="0" baseline="0" dirty="0" err="1" smtClean="0">
                          <a:ln>
                            <a:noFill/>
                          </a:ln>
                          <a:solidFill>
                            <a:schemeClr val="tx1"/>
                          </a:solidFill>
                          <a:effectLst/>
                          <a:latin typeface="Arial" charset="0"/>
                        </a:rPr>
                        <a:t>in</a:t>
                      </a:r>
                      <a:r>
                        <a:rPr kumimoji="0" lang="hr-HR" sz="1800" b="1" i="0" u="none" strike="noStrike" cap="none" normalizeH="0" baseline="0" dirty="0" smtClean="0">
                          <a:ln>
                            <a:noFill/>
                          </a:ln>
                          <a:solidFill>
                            <a:schemeClr val="tx1"/>
                          </a:solidFill>
                          <a:effectLst/>
                          <a:latin typeface="Arial" charset="0"/>
                        </a:rPr>
                        <a:t> kg·m</a:t>
                      </a:r>
                      <a:r>
                        <a:rPr kumimoji="0" lang="hr-HR" sz="1800" b="1" i="0" u="none" strike="noStrike" cap="none" normalizeH="0" baseline="30000" dirty="0" smtClean="0">
                          <a:ln>
                            <a:noFill/>
                          </a:ln>
                          <a:solidFill>
                            <a:schemeClr val="tx1"/>
                          </a:solidFill>
                          <a:effectLst/>
                          <a:latin typeface="Arial" charset="0"/>
                        </a:rPr>
                        <a:t>-3</a:t>
                      </a:r>
                      <a:endParaRPr kumimoji="0" lang="hr-HR" sz="1800" b="0"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rgbClr val="F9F9F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1" i="1" u="none" strike="noStrike" cap="none" normalizeH="0" baseline="0" dirty="0" smtClean="0">
                          <a:ln>
                            <a:noFill/>
                          </a:ln>
                          <a:solidFill>
                            <a:schemeClr val="tx1"/>
                          </a:solidFill>
                          <a:effectLst/>
                          <a:latin typeface="Arial" charset="0"/>
                        </a:rPr>
                        <a:t>Z</a:t>
                      </a:r>
                      <a:r>
                        <a:rPr kumimoji="0" lang="hr-HR" sz="1800" b="1" i="0" u="none" strike="noStrike" cap="none" normalizeH="0" baseline="0" dirty="0" smtClean="0">
                          <a:ln>
                            <a:noFill/>
                          </a:ln>
                          <a:solidFill>
                            <a:schemeClr val="tx1"/>
                          </a:solidFill>
                          <a:effectLst/>
                          <a:latin typeface="Arial" charset="0"/>
                        </a:rPr>
                        <a:t> </a:t>
                      </a:r>
                      <a:r>
                        <a:rPr kumimoji="0" lang="hr-HR" sz="1800" b="1" i="0" u="none" strike="noStrike" cap="none" normalizeH="0" baseline="0" dirty="0" err="1" smtClean="0">
                          <a:ln>
                            <a:noFill/>
                          </a:ln>
                          <a:solidFill>
                            <a:schemeClr val="tx1"/>
                          </a:solidFill>
                          <a:effectLst/>
                          <a:latin typeface="Arial" charset="0"/>
                        </a:rPr>
                        <a:t>in</a:t>
                      </a:r>
                      <a:r>
                        <a:rPr kumimoji="0" lang="hr-HR" sz="1800" b="1" i="0" u="none" strike="noStrike" cap="none" normalizeH="0" baseline="0" dirty="0" smtClean="0">
                          <a:ln>
                            <a:noFill/>
                          </a:ln>
                          <a:solidFill>
                            <a:schemeClr val="tx1"/>
                          </a:solidFill>
                          <a:effectLst/>
                          <a:latin typeface="Arial" charset="0"/>
                        </a:rPr>
                        <a:t> N·s·m</a:t>
                      </a:r>
                      <a:r>
                        <a:rPr kumimoji="0" lang="hr-HR" sz="1800" b="1" i="0" u="none" strike="noStrike" cap="none" normalizeH="0" baseline="30000" dirty="0" smtClean="0">
                          <a:ln>
                            <a:noFill/>
                          </a:ln>
                          <a:solidFill>
                            <a:schemeClr val="tx1"/>
                          </a:solidFill>
                          <a:effectLst/>
                          <a:latin typeface="Arial" charset="0"/>
                        </a:rPr>
                        <a:t>-3</a:t>
                      </a:r>
                      <a:endParaRPr kumimoji="0" lang="hr-HR" sz="1800" b="0" i="0" u="none" strike="noStrike" cap="none" normalizeH="0" baseline="0" dirty="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solidFill>
                      <a:srgbClr val="F9F9F9"/>
                    </a:solidFill>
                  </a:tcPr>
                </a:tc>
              </a:tr>
              <a:tr h="366713">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−10</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325.2</a:t>
                      </a:r>
                    </a:p>
                  </a:txBody>
                  <a:tcPr horzOverflow="overflow">
                    <a:lnL w="0" cap="flat" cmpd="sng" algn="ctr">
                      <a:solidFill>
                        <a:srgbClr val="AAAAAA"/>
                      </a:solidFill>
                      <a:prstDash val="solid"/>
                      <a:round/>
                      <a:headEnd type="none" w="med" len="med"/>
                      <a:tailEnd type="none" w="med" len="med"/>
                    </a:lnL>
                    <a:lnR>
                      <a:noFill/>
                    </a:lnR>
                    <a:lnT>
                      <a:noFill/>
                    </a:lnT>
                    <a:lnB>
                      <a:noFill/>
                    </a:lnB>
                    <a:lnTlToBr>
                      <a:noFill/>
                    </a:lnTlToBr>
                    <a:lnBlToTr>
                      <a:noFill/>
                    </a:lnBlToTr>
                    <a:solidFill>
                      <a:srgbClr val="F9F9F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1.342</a:t>
                      </a:r>
                    </a:p>
                  </a:txBody>
                  <a:tcPr horzOverflow="overflow">
                    <a:lnL>
                      <a:noFill/>
                    </a:lnL>
                    <a:lnR>
                      <a:noFill/>
                    </a:lnR>
                    <a:lnT>
                      <a:noFill/>
                    </a:lnT>
                    <a:lnB>
                      <a:noFill/>
                    </a:lnB>
                    <a:lnTlToBr>
                      <a:noFill/>
                    </a:lnTlToBr>
                    <a:lnBlToTr>
                      <a:noFill/>
                    </a:lnBlToTr>
                    <a:solidFill>
                      <a:srgbClr val="F9F9F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436.1</a:t>
                      </a:r>
                    </a:p>
                  </a:txBody>
                  <a:tcPr horzOverflow="overflow">
                    <a:lnL>
                      <a:noFill/>
                    </a:lnL>
                    <a:lnR cap="flat">
                      <a:noFill/>
                    </a:lnR>
                    <a:lnT>
                      <a:noFill/>
                    </a:lnT>
                    <a:lnB>
                      <a:noFill/>
                    </a:lnB>
                    <a:lnTlToBr>
                      <a:noFill/>
                    </a:lnTlToBr>
                    <a:lnBlToTr>
                      <a:noFill/>
                    </a:lnBlToTr>
                    <a:solidFill>
                      <a:srgbClr val="F9F9F9"/>
                    </a:solidFill>
                  </a:tcPr>
                </a:tc>
              </a:tr>
              <a:tr h="366713">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−5</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328.3</a:t>
                      </a:r>
                    </a:p>
                  </a:txBody>
                  <a:tcPr horzOverflow="overflow">
                    <a:lnL w="0" cap="flat" cmpd="sng" algn="ctr">
                      <a:solidFill>
                        <a:srgbClr val="AAAAAA"/>
                      </a:solidFill>
                      <a:prstDash val="solid"/>
                      <a:round/>
                      <a:headEnd type="none" w="med" len="med"/>
                      <a:tailEnd type="none" w="med" len="med"/>
                    </a:lnL>
                    <a:lnR>
                      <a:noFill/>
                    </a:lnR>
                    <a:lnT>
                      <a:noFill/>
                    </a:lnT>
                    <a:lnB>
                      <a:noFill/>
                    </a:lnB>
                    <a:lnTlToBr>
                      <a:noFill/>
                    </a:lnTlToBr>
                    <a:lnBlToTr>
                      <a:noFill/>
                    </a:lnBlToTr>
                    <a:solidFill>
                      <a:srgbClr val="F9F9F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1.317</a:t>
                      </a:r>
                    </a:p>
                  </a:txBody>
                  <a:tcPr horzOverflow="overflow">
                    <a:lnL>
                      <a:noFill/>
                    </a:lnL>
                    <a:lnR>
                      <a:noFill/>
                    </a:lnR>
                    <a:lnT>
                      <a:noFill/>
                    </a:lnT>
                    <a:lnB>
                      <a:noFill/>
                    </a:lnB>
                    <a:lnTlToBr>
                      <a:noFill/>
                    </a:lnTlToBr>
                    <a:lnBlToTr>
                      <a:noFill/>
                    </a:lnBlToTr>
                    <a:solidFill>
                      <a:srgbClr val="F9F9F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432.0</a:t>
                      </a:r>
                    </a:p>
                  </a:txBody>
                  <a:tcPr horzOverflow="overflow">
                    <a:lnL>
                      <a:noFill/>
                    </a:lnL>
                    <a:lnR cap="flat">
                      <a:noFill/>
                    </a:lnR>
                    <a:lnT>
                      <a:noFill/>
                    </a:lnT>
                    <a:lnB>
                      <a:noFill/>
                    </a:lnB>
                    <a:lnTlToBr>
                      <a:noFill/>
                    </a:lnTlToBr>
                    <a:lnBlToTr>
                      <a:noFill/>
                    </a:lnBlToTr>
                    <a:solidFill>
                      <a:srgbClr val="F9F9F9"/>
                    </a:solidFill>
                  </a:tcPr>
                </a:tc>
              </a:tr>
              <a:tr h="366713">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0</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331.3</a:t>
                      </a:r>
                    </a:p>
                  </a:txBody>
                  <a:tcPr horzOverflow="overflow">
                    <a:lnL w="0" cap="flat" cmpd="sng" algn="ctr">
                      <a:solidFill>
                        <a:srgbClr val="AAAAAA"/>
                      </a:solidFill>
                      <a:prstDash val="solid"/>
                      <a:round/>
                      <a:headEnd type="none" w="med" len="med"/>
                      <a:tailEnd type="none" w="med" len="med"/>
                    </a:lnL>
                    <a:lnR>
                      <a:noFill/>
                    </a:lnR>
                    <a:lnT>
                      <a:noFill/>
                    </a:lnT>
                    <a:lnB>
                      <a:noFill/>
                    </a:lnB>
                    <a:lnTlToBr>
                      <a:noFill/>
                    </a:lnTlToBr>
                    <a:lnBlToTr>
                      <a:noFill/>
                    </a:lnBlToTr>
                    <a:solidFill>
                      <a:srgbClr val="F9F9F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1.292</a:t>
                      </a:r>
                    </a:p>
                  </a:txBody>
                  <a:tcPr horzOverflow="overflow">
                    <a:lnL>
                      <a:noFill/>
                    </a:lnL>
                    <a:lnR>
                      <a:noFill/>
                    </a:lnR>
                    <a:lnT>
                      <a:noFill/>
                    </a:lnT>
                    <a:lnB>
                      <a:noFill/>
                    </a:lnB>
                    <a:lnTlToBr>
                      <a:noFill/>
                    </a:lnTlToBr>
                    <a:lnBlToTr>
                      <a:noFill/>
                    </a:lnBlToTr>
                    <a:solidFill>
                      <a:srgbClr val="F9F9F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428.4</a:t>
                      </a:r>
                    </a:p>
                  </a:txBody>
                  <a:tcPr horzOverflow="overflow">
                    <a:lnL>
                      <a:noFill/>
                    </a:lnL>
                    <a:lnR cap="flat">
                      <a:noFill/>
                    </a:lnR>
                    <a:lnT>
                      <a:noFill/>
                    </a:lnT>
                    <a:lnB>
                      <a:noFill/>
                    </a:lnB>
                    <a:lnTlToBr>
                      <a:noFill/>
                    </a:lnTlToBr>
                    <a:lnBlToTr>
                      <a:noFill/>
                    </a:lnBlToTr>
                    <a:solidFill>
                      <a:srgbClr val="F9F9F9"/>
                    </a:solidFill>
                  </a:tcPr>
                </a:tc>
              </a:tr>
              <a:tr h="366713">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+5</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334.3</a:t>
                      </a:r>
                    </a:p>
                  </a:txBody>
                  <a:tcPr horzOverflow="overflow">
                    <a:lnL w="0" cap="flat" cmpd="sng" algn="ctr">
                      <a:solidFill>
                        <a:srgbClr val="AAAAAA"/>
                      </a:solidFill>
                      <a:prstDash val="solid"/>
                      <a:round/>
                      <a:headEnd type="none" w="med" len="med"/>
                      <a:tailEnd type="none" w="med" len="med"/>
                    </a:lnL>
                    <a:lnR>
                      <a:noFill/>
                    </a:lnR>
                    <a:lnT>
                      <a:noFill/>
                    </a:lnT>
                    <a:lnB>
                      <a:noFill/>
                    </a:lnB>
                    <a:lnTlToBr>
                      <a:noFill/>
                    </a:lnTlToBr>
                    <a:lnBlToTr>
                      <a:noFill/>
                    </a:lnBlToTr>
                    <a:solidFill>
                      <a:srgbClr val="F9F9F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1.269</a:t>
                      </a:r>
                    </a:p>
                  </a:txBody>
                  <a:tcPr horzOverflow="overflow">
                    <a:lnL>
                      <a:noFill/>
                    </a:lnL>
                    <a:lnR>
                      <a:noFill/>
                    </a:lnR>
                    <a:lnT>
                      <a:noFill/>
                    </a:lnT>
                    <a:lnB>
                      <a:noFill/>
                    </a:lnB>
                    <a:lnTlToBr>
                      <a:noFill/>
                    </a:lnTlToBr>
                    <a:lnBlToTr>
                      <a:noFill/>
                    </a:lnBlToTr>
                    <a:solidFill>
                      <a:srgbClr val="F9F9F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charset="0"/>
                        </a:rPr>
                        <a:t>424.3</a:t>
                      </a:r>
                    </a:p>
                  </a:txBody>
                  <a:tcPr horzOverflow="overflow">
                    <a:lnL>
                      <a:noFill/>
                    </a:lnL>
                    <a:lnR cap="flat">
                      <a:noFill/>
                    </a:lnR>
                    <a:lnT>
                      <a:noFill/>
                    </a:lnT>
                    <a:lnB>
                      <a:noFill/>
                    </a:lnB>
                    <a:lnTlToBr>
                      <a:noFill/>
                    </a:lnTlToBr>
                    <a:lnBlToTr>
                      <a:noFill/>
                    </a:lnBlToTr>
                    <a:solidFill>
                      <a:srgbClr val="F9F9F9"/>
                    </a:solidFill>
                  </a:tcPr>
                </a:tc>
              </a:tr>
              <a:tr h="366713">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+10</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337.3</a:t>
                      </a:r>
                    </a:p>
                  </a:txBody>
                  <a:tcPr horzOverflow="overflow">
                    <a:lnL w="0" cap="flat" cmpd="sng" algn="ctr">
                      <a:solidFill>
                        <a:srgbClr val="AAAAAA"/>
                      </a:solidFill>
                      <a:prstDash val="solid"/>
                      <a:round/>
                      <a:headEnd type="none" w="med" len="med"/>
                      <a:tailEnd type="none" w="med" len="med"/>
                    </a:lnL>
                    <a:lnR>
                      <a:noFill/>
                    </a:lnR>
                    <a:lnT>
                      <a:noFill/>
                    </a:lnT>
                    <a:lnB>
                      <a:noFill/>
                    </a:lnB>
                    <a:lnTlToBr>
                      <a:noFill/>
                    </a:lnTlToBr>
                    <a:lnBlToTr>
                      <a:noFill/>
                    </a:lnBlToTr>
                    <a:solidFill>
                      <a:srgbClr val="F9F9F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1.247</a:t>
                      </a:r>
                    </a:p>
                  </a:txBody>
                  <a:tcPr horzOverflow="overflow">
                    <a:lnL>
                      <a:noFill/>
                    </a:lnL>
                    <a:lnR>
                      <a:noFill/>
                    </a:lnR>
                    <a:lnT>
                      <a:noFill/>
                    </a:lnT>
                    <a:lnB>
                      <a:noFill/>
                    </a:lnB>
                    <a:lnTlToBr>
                      <a:noFill/>
                    </a:lnTlToBr>
                    <a:lnBlToTr>
                      <a:noFill/>
                    </a:lnBlToTr>
                    <a:solidFill>
                      <a:srgbClr val="F9F9F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420.6</a:t>
                      </a:r>
                    </a:p>
                  </a:txBody>
                  <a:tcPr horzOverflow="overflow">
                    <a:lnL>
                      <a:noFill/>
                    </a:lnL>
                    <a:lnR cap="flat">
                      <a:noFill/>
                    </a:lnR>
                    <a:lnT>
                      <a:noFill/>
                    </a:lnT>
                    <a:lnB>
                      <a:noFill/>
                    </a:lnB>
                    <a:lnTlToBr>
                      <a:noFill/>
                    </a:lnTlToBr>
                    <a:lnBlToTr>
                      <a:noFill/>
                    </a:lnBlToTr>
                    <a:solidFill>
                      <a:srgbClr val="F9F9F9"/>
                    </a:solidFill>
                  </a:tcPr>
                </a:tc>
              </a:tr>
              <a:tr h="366713">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+15</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340.3</a:t>
                      </a:r>
                    </a:p>
                  </a:txBody>
                  <a:tcPr horzOverflow="overflow">
                    <a:lnL w="0" cap="flat" cmpd="sng" algn="ctr">
                      <a:solidFill>
                        <a:srgbClr val="AAAAAA"/>
                      </a:solidFill>
                      <a:prstDash val="solid"/>
                      <a:round/>
                      <a:headEnd type="none" w="med" len="med"/>
                      <a:tailEnd type="none" w="med" len="med"/>
                    </a:lnL>
                    <a:lnR>
                      <a:noFill/>
                    </a:lnR>
                    <a:lnT>
                      <a:noFill/>
                    </a:lnT>
                    <a:lnB>
                      <a:noFill/>
                    </a:lnB>
                    <a:lnTlToBr>
                      <a:noFill/>
                    </a:lnTlToBr>
                    <a:lnBlToTr>
                      <a:noFill/>
                    </a:lnBlToTr>
                    <a:solidFill>
                      <a:srgbClr val="F9F9F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1.225</a:t>
                      </a:r>
                    </a:p>
                  </a:txBody>
                  <a:tcPr horzOverflow="overflow">
                    <a:lnL>
                      <a:noFill/>
                    </a:lnL>
                    <a:lnR>
                      <a:noFill/>
                    </a:lnR>
                    <a:lnT>
                      <a:noFill/>
                    </a:lnT>
                    <a:lnB>
                      <a:noFill/>
                    </a:lnB>
                    <a:lnTlToBr>
                      <a:noFill/>
                    </a:lnTlToBr>
                    <a:lnBlToTr>
                      <a:noFill/>
                    </a:lnBlToTr>
                    <a:solidFill>
                      <a:srgbClr val="F9F9F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416.8</a:t>
                      </a:r>
                    </a:p>
                  </a:txBody>
                  <a:tcPr horzOverflow="overflow">
                    <a:lnL>
                      <a:noFill/>
                    </a:lnL>
                    <a:lnR cap="flat">
                      <a:noFill/>
                    </a:lnR>
                    <a:lnT>
                      <a:noFill/>
                    </a:lnT>
                    <a:lnB>
                      <a:noFill/>
                    </a:lnB>
                    <a:lnTlToBr>
                      <a:noFill/>
                    </a:lnTlToBr>
                    <a:lnBlToTr>
                      <a:noFill/>
                    </a:lnBlToTr>
                    <a:solidFill>
                      <a:srgbClr val="F9F9F9"/>
                    </a:solidFill>
                  </a:tcPr>
                </a:tc>
              </a:tr>
              <a:tr h="366713">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+20</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343.2</a:t>
                      </a:r>
                    </a:p>
                  </a:txBody>
                  <a:tcPr horzOverflow="overflow">
                    <a:lnL w="0" cap="flat" cmpd="sng" algn="ctr">
                      <a:solidFill>
                        <a:srgbClr val="AAAAAA"/>
                      </a:solidFill>
                      <a:prstDash val="solid"/>
                      <a:round/>
                      <a:headEnd type="none" w="med" len="med"/>
                      <a:tailEnd type="none" w="med" len="med"/>
                    </a:lnL>
                    <a:lnR>
                      <a:noFill/>
                    </a:lnR>
                    <a:lnT>
                      <a:noFill/>
                    </a:lnT>
                    <a:lnB>
                      <a:noFill/>
                    </a:lnB>
                    <a:lnTlToBr>
                      <a:noFill/>
                    </a:lnTlToBr>
                    <a:lnBlToTr>
                      <a:noFill/>
                    </a:lnBlToTr>
                    <a:solidFill>
                      <a:srgbClr val="F9F9F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1.204</a:t>
                      </a:r>
                    </a:p>
                  </a:txBody>
                  <a:tcPr horzOverflow="overflow">
                    <a:lnL>
                      <a:noFill/>
                    </a:lnL>
                    <a:lnR>
                      <a:noFill/>
                    </a:lnR>
                    <a:lnT>
                      <a:noFill/>
                    </a:lnT>
                    <a:lnB>
                      <a:noFill/>
                    </a:lnB>
                    <a:lnTlToBr>
                      <a:noFill/>
                    </a:lnTlToBr>
                    <a:lnBlToTr>
                      <a:noFill/>
                    </a:lnBlToTr>
                    <a:solidFill>
                      <a:srgbClr val="F9F9F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413.2</a:t>
                      </a:r>
                    </a:p>
                  </a:txBody>
                  <a:tcPr horzOverflow="overflow">
                    <a:lnL>
                      <a:noFill/>
                    </a:lnL>
                    <a:lnR cap="flat">
                      <a:noFill/>
                    </a:lnR>
                    <a:lnT>
                      <a:noFill/>
                    </a:lnT>
                    <a:lnB>
                      <a:noFill/>
                    </a:lnB>
                    <a:lnTlToBr>
                      <a:noFill/>
                    </a:lnTlToBr>
                    <a:lnBlToTr>
                      <a:noFill/>
                    </a:lnBlToTr>
                    <a:solidFill>
                      <a:srgbClr val="F9F9F9"/>
                    </a:solidFill>
                  </a:tcPr>
                </a:tc>
              </a:tr>
              <a:tr h="366713">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+25</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346.1</a:t>
                      </a:r>
                    </a:p>
                  </a:txBody>
                  <a:tcPr horzOverflow="overflow">
                    <a:lnL w="0" cap="flat" cmpd="sng" algn="ctr">
                      <a:solidFill>
                        <a:srgbClr val="AAAAAA"/>
                      </a:solidFill>
                      <a:prstDash val="solid"/>
                      <a:round/>
                      <a:headEnd type="none" w="med" len="med"/>
                      <a:tailEnd type="none" w="med" len="med"/>
                    </a:lnL>
                    <a:lnR>
                      <a:noFill/>
                    </a:lnR>
                    <a:lnT>
                      <a:noFill/>
                    </a:lnT>
                    <a:lnB>
                      <a:noFill/>
                    </a:lnB>
                    <a:lnTlToBr>
                      <a:noFill/>
                    </a:lnTlToBr>
                    <a:lnBlToTr>
                      <a:noFill/>
                    </a:lnBlToTr>
                    <a:solidFill>
                      <a:srgbClr val="F9F9F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1.184</a:t>
                      </a:r>
                    </a:p>
                  </a:txBody>
                  <a:tcPr horzOverflow="overflow">
                    <a:lnL>
                      <a:noFill/>
                    </a:lnL>
                    <a:lnR>
                      <a:noFill/>
                    </a:lnR>
                    <a:lnT>
                      <a:noFill/>
                    </a:lnT>
                    <a:lnB>
                      <a:noFill/>
                    </a:lnB>
                    <a:lnTlToBr>
                      <a:noFill/>
                    </a:lnTlToBr>
                    <a:lnBlToTr>
                      <a:noFill/>
                    </a:lnBlToTr>
                    <a:solidFill>
                      <a:srgbClr val="F9F9F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409.8</a:t>
                      </a:r>
                    </a:p>
                  </a:txBody>
                  <a:tcPr horzOverflow="overflow">
                    <a:lnL>
                      <a:noFill/>
                    </a:lnL>
                    <a:lnR cap="flat">
                      <a:noFill/>
                    </a:lnR>
                    <a:lnT>
                      <a:noFill/>
                    </a:lnT>
                    <a:lnB>
                      <a:noFill/>
                    </a:lnB>
                    <a:lnTlToBr>
                      <a:noFill/>
                    </a:lnTlToBr>
                    <a:lnBlToTr>
                      <a:noFill/>
                    </a:lnBlToTr>
                    <a:solidFill>
                      <a:srgbClr val="F9F9F9"/>
                    </a:solidFill>
                  </a:tcPr>
                </a:tc>
              </a:tr>
              <a:tr h="366713">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charset="0"/>
                        </a:rPr>
                        <a:t>+30</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charset="0"/>
                        </a:rPr>
                        <a:t>349.0</a:t>
                      </a:r>
                    </a:p>
                  </a:txBody>
                  <a:tcPr horzOverflow="overflow">
                    <a:lnL w="0" cap="flat" cmpd="sng" algn="ctr">
                      <a:solidFill>
                        <a:srgbClr val="AAAAAA"/>
                      </a:solidFill>
                      <a:prstDash val="solid"/>
                      <a:round/>
                      <a:headEnd type="none" w="med" len="med"/>
                      <a:tailEnd type="none" w="med" len="med"/>
                    </a:lnL>
                    <a:lnR>
                      <a:noFill/>
                    </a:lnR>
                    <a:lnT>
                      <a:noFill/>
                    </a:lnT>
                    <a:lnB cap="flat">
                      <a:noFill/>
                    </a:lnB>
                    <a:lnTlToBr>
                      <a:noFill/>
                    </a:lnTlToBr>
                    <a:lnBlToTr>
                      <a:noFill/>
                    </a:lnBlToTr>
                    <a:solidFill>
                      <a:srgbClr val="F9F9F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charset="0"/>
                        </a:rPr>
                        <a:t>1.165</a:t>
                      </a:r>
                    </a:p>
                  </a:txBody>
                  <a:tcPr horzOverflow="overflow">
                    <a:lnL>
                      <a:noFill/>
                    </a:lnL>
                    <a:lnR>
                      <a:noFill/>
                    </a:lnR>
                    <a:lnT>
                      <a:noFill/>
                    </a:lnT>
                    <a:lnB cap="flat">
                      <a:noFill/>
                    </a:lnB>
                    <a:lnTlToBr>
                      <a:noFill/>
                    </a:lnTlToBr>
                    <a:lnBlToTr>
                      <a:noFill/>
                    </a:lnBlToTr>
                    <a:solidFill>
                      <a:srgbClr val="F9F9F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charset="0"/>
                        </a:rPr>
                        <a:t>406.3</a:t>
                      </a:r>
                    </a:p>
                  </a:txBody>
                  <a:tcPr horzOverflow="overflow">
                    <a:lnL>
                      <a:noFill/>
                    </a:lnL>
                    <a:lnR cap="flat">
                      <a:noFill/>
                    </a:lnR>
                    <a:lnT>
                      <a:noFill/>
                    </a:lnT>
                    <a:lnB cap="flat">
                      <a:noFill/>
                    </a:lnB>
                    <a:lnTlToBr>
                      <a:noFill/>
                    </a:lnTlToBr>
                    <a:lnBlToTr>
                      <a:noFill/>
                    </a:lnBlToTr>
                    <a:solidFill>
                      <a:srgbClr val="F9F9F9"/>
                    </a:solidFill>
                  </a:tcPr>
                </a:tc>
              </a:tr>
            </a:tbl>
          </a:graphicData>
        </a:graphic>
      </p:graphicFrame>
      <p:sp>
        <p:nvSpPr>
          <p:cNvPr id="9" name="Text Box 129"/>
          <p:cNvSpPr txBox="1">
            <a:spLocks noChangeArrowheads="1"/>
          </p:cNvSpPr>
          <p:nvPr/>
        </p:nvSpPr>
        <p:spPr bwMode="auto">
          <a:xfrm>
            <a:off x="1979712" y="836712"/>
            <a:ext cx="387350" cy="366713"/>
          </a:xfrm>
          <a:prstGeom prst="rect">
            <a:avLst/>
          </a:prstGeom>
          <a:solidFill>
            <a:srgbClr val="FFFFC1">
              <a:alpha val="98822"/>
            </a:srgbClr>
          </a:solidFill>
          <a:ln w="9525">
            <a:noFill/>
            <a:miter lim="800000"/>
            <a:headEnd/>
            <a:tailEnd/>
          </a:ln>
        </p:spPr>
        <p:txBody>
          <a:bodyPr wrap="none">
            <a:spAutoFit/>
          </a:bodyPr>
          <a:lstStyle/>
          <a:p>
            <a:r>
              <a:rPr lang="hr-HR" i="1" dirty="0"/>
              <a:t>T/</a:t>
            </a:r>
          </a:p>
        </p:txBody>
      </p:sp>
      <p:sp>
        <p:nvSpPr>
          <p:cNvPr id="10" name="Text Box 134"/>
          <p:cNvSpPr txBox="1">
            <a:spLocks noChangeArrowheads="1"/>
          </p:cNvSpPr>
          <p:nvPr/>
        </p:nvSpPr>
        <p:spPr bwMode="auto">
          <a:xfrm>
            <a:off x="4067944" y="836712"/>
            <a:ext cx="431800" cy="336550"/>
          </a:xfrm>
          <a:prstGeom prst="rect">
            <a:avLst/>
          </a:prstGeom>
          <a:solidFill>
            <a:srgbClr val="FFFFC1">
              <a:alpha val="98822"/>
            </a:srgbClr>
          </a:solidFill>
          <a:ln w="9525">
            <a:noFill/>
            <a:miter lim="800000"/>
            <a:headEnd/>
            <a:tailEnd/>
          </a:ln>
        </p:spPr>
        <p:txBody>
          <a:bodyPr>
            <a:spAutoFit/>
          </a:bodyPr>
          <a:lstStyle/>
          <a:p>
            <a:r>
              <a:rPr lang="hr-HR" sz="1600" i="1" dirty="0">
                <a:latin typeface="Symbol" pitchFamily="18" charset="2"/>
              </a:rPr>
              <a:t>r </a:t>
            </a:r>
            <a:r>
              <a:rPr lang="hr-HR" sz="1600" i="1" dirty="0"/>
              <a:t>/</a:t>
            </a:r>
          </a:p>
        </p:txBody>
      </p:sp>
      <p:sp>
        <p:nvSpPr>
          <p:cNvPr id="11" name="Text Box 17"/>
          <p:cNvSpPr txBox="1">
            <a:spLocks noChangeArrowheads="1"/>
          </p:cNvSpPr>
          <p:nvPr/>
        </p:nvSpPr>
        <p:spPr bwMode="auto">
          <a:xfrm>
            <a:off x="2843808" y="836712"/>
            <a:ext cx="474662" cy="369887"/>
          </a:xfrm>
          <a:prstGeom prst="rect">
            <a:avLst/>
          </a:prstGeom>
          <a:solidFill>
            <a:srgbClr val="F3F8AE"/>
          </a:solidFill>
          <a:ln w="9525">
            <a:noFill/>
            <a:miter lim="800000"/>
            <a:headEnd/>
            <a:tailEnd/>
          </a:ln>
        </p:spPr>
        <p:txBody>
          <a:bodyPr wrap="none">
            <a:spAutoFit/>
          </a:bodyPr>
          <a:lstStyle/>
          <a:p>
            <a:r>
              <a:rPr lang="hr-HR" b="0" i="1" dirty="0">
                <a:latin typeface="Times New Roman" pitchFamily="18" charset="0"/>
                <a:cs typeface="Times New Roman" pitchFamily="18" charset="0"/>
              </a:rPr>
              <a:t> </a:t>
            </a:r>
            <a:r>
              <a:rPr lang="hr-HR" b="0" i="1" dirty="0">
                <a:latin typeface="Georgia" pitchFamily="18" charset="0"/>
                <a:cs typeface="Times New Roman" pitchFamily="18" charset="0"/>
              </a:rPr>
              <a:t>v/</a:t>
            </a:r>
            <a:endParaRPr lang="hr-HR" b="0" i="1" dirty="0">
              <a:latin typeface="Times New Roman" pitchFamily="18" charset="0"/>
              <a:cs typeface="Times New Roman" pitchFamily="18" charset="0"/>
            </a:endParaRPr>
          </a:p>
        </p:txBody>
      </p:sp>
      <p:sp>
        <p:nvSpPr>
          <p:cNvPr id="12" name="Text Box 135"/>
          <p:cNvSpPr txBox="1">
            <a:spLocks noChangeArrowheads="1"/>
          </p:cNvSpPr>
          <p:nvPr/>
        </p:nvSpPr>
        <p:spPr bwMode="auto">
          <a:xfrm>
            <a:off x="5364088" y="836712"/>
            <a:ext cx="431800" cy="336550"/>
          </a:xfrm>
          <a:prstGeom prst="rect">
            <a:avLst/>
          </a:prstGeom>
          <a:solidFill>
            <a:srgbClr val="FFFFC1">
              <a:alpha val="98822"/>
            </a:srgbClr>
          </a:solidFill>
          <a:ln w="9525">
            <a:noFill/>
            <a:miter lim="800000"/>
            <a:headEnd/>
            <a:tailEnd/>
          </a:ln>
        </p:spPr>
        <p:txBody>
          <a:bodyPr>
            <a:spAutoFit/>
          </a:bodyPr>
          <a:lstStyle/>
          <a:p>
            <a:r>
              <a:rPr lang="hr-HR" sz="1600" i="1" dirty="0">
                <a:latin typeface="Symbol" pitchFamily="18" charset="2"/>
              </a:rPr>
              <a:t>Z </a:t>
            </a:r>
            <a:r>
              <a:rPr lang="hr-HR" sz="1600" i="1" dirty="0"/>
              <a:t>/</a:t>
            </a:r>
          </a:p>
        </p:txBody>
      </p:sp>
      <p:sp>
        <p:nvSpPr>
          <p:cNvPr id="13" name="Rectangle 131"/>
          <p:cNvSpPr>
            <a:spLocks noChangeArrowheads="1"/>
          </p:cNvSpPr>
          <p:nvPr/>
        </p:nvSpPr>
        <p:spPr bwMode="auto">
          <a:xfrm>
            <a:off x="2843808" y="548680"/>
            <a:ext cx="2592387" cy="215900"/>
          </a:xfrm>
          <a:prstGeom prst="rect">
            <a:avLst/>
          </a:prstGeom>
          <a:solidFill>
            <a:srgbClr val="FFFFC1"/>
          </a:solidFill>
          <a:ln w="9525">
            <a:noFill/>
            <a:miter lim="800000"/>
            <a:headEnd/>
            <a:tailEnd/>
          </a:ln>
        </p:spPr>
        <p:txBody>
          <a:bodyPr wrap="none" anchor="ctr"/>
          <a:lstStyle/>
          <a:p>
            <a:pPr algn="ctr"/>
            <a:r>
              <a:rPr lang="hr-HR" dirty="0"/>
              <a:t>Utjecaj temperature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p:txBody>
          <a:bodyPr/>
          <a:lstStyle/>
          <a:p>
            <a:r>
              <a:rPr lang="hr-HR" dirty="0" smtClean="0"/>
              <a:t>Brzina zvuka u moru</a:t>
            </a:r>
            <a:endParaRPr lang="hr-HR" dirty="0"/>
          </a:p>
        </p:txBody>
      </p:sp>
      <p:pic>
        <p:nvPicPr>
          <p:cNvPr id="6" name="Picture 3" descr="SOFAR"/>
          <p:cNvPicPr>
            <a:picLocks noGrp="1" noChangeAspect="1" noChangeArrowheads="1"/>
          </p:cNvPicPr>
          <p:nvPr>
            <p:ph sz="quarter" idx="1"/>
          </p:nvPr>
        </p:nvPicPr>
        <p:blipFill>
          <a:blip r:embed="rId2" cstate="print"/>
          <a:stretch>
            <a:fillRect/>
          </a:stretch>
        </p:blipFill>
        <p:spPr bwMode="auto">
          <a:xfrm>
            <a:off x="854267" y="1600200"/>
            <a:ext cx="2863466" cy="4572000"/>
          </a:xfrm>
          <a:prstGeom prst="rect">
            <a:avLst/>
          </a:prstGeom>
          <a:noFill/>
          <a:ln w="9525">
            <a:noFill/>
            <a:miter lim="800000"/>
            <a:headEnd/>
            <a:tailEnd/>
          </a:ln>
        </p:spPr>
      </p:pic>
      <p:sp>
        <p:nvSpPr>
          <p:cNvPr id="8" name="Rezervirano mjesto sadržaja 7"/>
          <p:cNvSpPr>
            <a:spLocks noGrp="1"/>
          </p:cNvSpPr>
          <p:nvPr>
            <p:ph sz="quarter" idx="2"/>
          </p:nvPr>
        </p:nvSpPr>
        <p:spPr/>
        <p:txBody>
          <a:bodyPr/>
          <a:lstStyle/>
          <a:p>
            <a:r>
              <a:rPr lang="hr-HR" dirty="0" smtClean="0"/>
              <a:t>Eho </a:t>
            </a:r>
            <a:r>
              <a:rPr lang="hr-HR" dirty="0" err="1" smtClean="0"/>
              <a:t>sonder</a:t>
            </a:r>
            <a:r>
              <a:rPr lang="hr-HR" dirty="0" smtClean="0"/>
              <a:t> Podvodna akustika ili hidroakustika Akustička oceanografija</a:t>
            </a:r>
          </a:p>
          <a:p>
            <a:r>
              <a:rPr lang="hr-HR" dirty="0" smtClean="0">
                <a:latin typeface="Calibri" pitchFamily="34" charset="0"/>
              </a:rPr>
              <a:t>U morskoj vodi oko </a:t>
            </a:r>
            <a:r>
              <a:rPr lang="hr-HR" cap="all" dirty="0" smtClean="0">
                <a:latin typeface="Calibri" pitchFamily="34" charset="0"/>
              </a:rPr>
              <a:t>1500 </a:t>
            </a:r>
            <a:r>
              <a:rPr lang="hr-HR" dirty="0" smtClean="0">
                <a:latin typeface="Calibri" pitchFamily="34" charset="0"/>
              </a:rPr>
              <a:t> m/s</a:t>
            </a:r>
            <a:endParaRPr lang="hr-HR" cap="all" dirty="0" smtClean="0">
              <a:latin typeface="Calibri" pitchFamily="34" charset="0"/>
            </a:endParaRPr>
          </a:p>
          <a:p>
            <a:endParaRPr lang="hr-H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descr="bzz.jpg"/>
          <p:cNvPicPr>
            <a:picLocks noGrp="1" noChangeAspect="1"/>
          </p:cNvPicPr>
          <p:nvPr>
            <p:ph sz="quarter" idx="1"/>
          </p:nvPr>
        </p:nvPicPr>
        <p:blipFill>
          <a:blip r:embed="rId2" cstate="print"/>
          <a:stretch>
            <a:fillRect/>
          </a:stretch>
        </p:blipFill>
        <p:spPr>
          <a:xfrm>
            <a:off x="0" y="0"/>
            <a:ext cx="8424936" cy="4797152"/>
          </a:xfrm>
        </p:spPr>
      </p:pic>
      <p:sp>
        <p:nvSpPr>
          <p:cNvPr id="4" name="Rezervirano mjesto sadržaja 3"/>
          <p:cNvSpPr>
            <a:spLocks noGrp="1"/>
          </p:cNvSpPr>
          <p:nvPr>
            <p:ph sz="quarter" idx="2"/>
          </p:nvPr>
        </p:nvSpPr>
        <p:spPr>
          <a:xfrm>
            <a:off x="179512" y="5013176"/>
            <a:ext cx="7748336" cy="1159024"/>
          </a:xfrm>
        </p:spPr>
        <p:txBody>
          <a:bodyPr/>
          <a:lstStyle/>
          <a:p>
            <a:r>
              <a:rPr lang="hr-HR" dirty="0" smtClean="0"/>
              <a:t>Brzina zvuka</a:t>
            </a:r>
            <a:endParaRPr lang="hr-H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zervirano mjesto sadržaja 6" descr="ew.jpg"/>
          <p:cNvPicPr>
            <a:picLocks noGrp="1" noChangeAspect="1"/>
          </p:cNvPicPr>
          <p:nvPr>
            <p:ph sz="quarter" idx="1"/>
          </p:nvPr>
        </p:nvPicPr>
        <p:blipFill>
          <a:blip r:embed="rId2" cstate="print"/>
          <a:stretch>
            <a:fillRect/>
          </a:stretch>
        </p:blipFill>
        <p:spPr>
          <a:xfrm>
            <a:off x="179512" y="980728"/>
            <a:ext cx="8352928" cy="4536504"/>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Jačina zvuka </a:t>
            </a:r>
            <a:endParaRPr lang="hr-HR" dirty="0"/>
          </a:p>
        </p:txBody>
      </p:sp>
      <p:pic>
        <p:nvPicPr>
          <p:cNvPr id="4" name="Rezervirano mjesto sadržaja 3" descr="ww.jpg"/>
          <p:cNvPicPr>
            <a:picLocks noGrp="1" noChangeAspect="1"/>
          </p:cNvPicPr>
          <p:nvPr>
            <p:ph sz="quarter" idx="1"/>
          </p:nvPr>
        </p:nvPicPr>
        <p:blipFill>
          <a:blip r:embed="rId2" cstate="print"/>
          <a:stretch>
            <a:fillRect/>
          </a:stretch>
        </p:blipFill>
        <p:spPr>
          <a:xfrm>
            <a:off x="457200" y="2259012"/>
            <a:ext cx="7467600" cy="3556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Jačina zvuka kod životinja</a:t>
            </a:r>
            <a:endParaRPr lang="hr-HR" dirty="0"/>
          </a:p>
        </p:txBody>
      </p:sp>
      <p:pic>
        <p:nvPicPr>
          <p:cNvPr id="4" name="Rezervirano mjesto sadržaja 3" descr="kew.gif"/>
          <p:cNvPicPr>
            <a:picLocks noGrp="1" noChangeAspect="1"/>
          </p:cNvPicPr>
          <p:nvPr>
            <p:ph sz="quarter" idx="1"/>
          </p:nvPr>
        </p:nvPicPr>
        <p:blipFill>
          <a:blip r:embed="rId2" cstate="print"/>
          <a:stretch>
            <a:fillRect/>
          </a:stretch>
        </p:blipFill>
        <p:spPr>
          <a:xfrm>
            <a:off x="336646" y="2204864"/>
            <a:ext cx="7877256" cy="3744416"/>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zvučni zid</a:t>
            </a:r>
            <a:endParaRPr lang="hr-HR" dirty="0"/>
          </a:p>
        </p:txBody>
      </p:sp>
      <p:sp>
        <p:nvSpPr>
          <p:cNvPr id="3" name="Rezervirano mjesto sadržaja 2"/>
          <p:cNvSpPr>
            <a:spLocks noGrp="1"/>
          </p:cNvSpPr>
          <p:nvPr>
            <p:ph sz="quarter" idx="1"/>
          </p:nvPr>
        </p:nvSpPr>
        <p:spPr/>
        <p:txBody>
          <a:bodyPr>
            <a:normAutofit/>
          </a:bodyPr>
          <a:lstStyle/>
          <a:p>
            <a:r>
              <a:rPr lang="vi-VN" b="1" dirty="0" smtClean="0"/>
              <a:t>Probijanje zvučnog zida</a:t>
            </a:r>
            <a:r>
              <a:rPr lang="vi-VN" dirty="0" smtClean="0"/>
              <a:t> je trenutak kada </a:t>
            </a:r>
            <a:r>
              <a:rPr lang="vi-VN" dirty="0" smtClean="0">
                <a:hlinkClick r:id="rId2" tooltip="Zrakoplov"/>
              </a:rPr>
              <a:t>zrakoplov</a:t>
            </a:r>
            <a:r>
              <a:rPr lang="vi-VN" dirty="0" smtClean="0"/>
              <a:t> dostiže i prelazi </a:t>
            </a:r>
            <a:r>
              <a:rPr lang="vi-VN" dirty="0" smtClean="0">
                <a:hlinkClick r:id="rId3" tooltip="Brzina zvuka"/>
              </a:rPr>
              <a:t>brzinu zvuka</a:t>
            </a:r>
            <a:r>
              <a:rPr lang="vi-VN" dirty="0" smtClean="0"/>
              <a:t>. Taj trenutak je dobio svoj naziv tijekom četrdesetih i pedesetih godina 20. stoǉeća, tijekom pokušaja postizaǌa brzina većih od brzine zvuka, uz što su bile vezane brojne tehničke teškoće.</a:t>
            </a:r>
            <a:endParaRPr lang="hr-HR" dirty="0" smtClean="0"/>
          </a:p>
          <a:p>
            <a:endParaRPr lang="vi-VN" dirty="0" smtClean="0"/>
          </a:p>
          <a:p>
            <a:r>
              <a:rPr lang="vi-VN" dirty="0" smtClean="0"/>
              <a:t>Prasak koji promatrači čuju kada u ǌihovoj blizini prođe </a:t>
            </a:r>
            <a:r>
              <a:rPr lang="vi-VN" dirty="0" smtClean="0">
                <a:hlinkClick r:id="rId2" tooltip="Zrakoplov"/>
              </a:rPr>
              <a:t>zrakoplov</a:t>
            </a:r>
            <a:r>
              <a:rPr lang="vi-VN" dirty="0" smtClean="0"/>
              <a:t> ili drugo </a:t>
            </a:r>
            <a:r>
              <a:rPr lang="vi-VN" dirty="0" smtClean="0">
                <a:hlinkClick r:id="rId4" tooltip="Vozilo"/>
              </a:rPr>
              <a:t>vozilo</a:t>
            </a:r>
            <a:r>
              <a:rPr lang="vi-VN" dirty="0" smtClean="0"/>
              <a:t> nije povezan s tim trenukom, već se prasak čuje i kada vozilo odnosno zrakoplov putuje bilo kojom većom brzinom od brzine zvuka.</a:t>
            </a:r>
          </a:p>
          <a:p>
            <a:endParaRPr lang="hr-H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457200" y="188640"/>
            <a:ext cx="7467600" cy="6285312"/>
          </a:xfrm>
        </p:spPr>
        <p:txBody>
          <a:bodyPr>
            <a:normAutofit/>
          </a:bodyPr>
          <a:lstStyle/>
          <a:p>
            <a:r>
              <a:rPr lang="vi-VN" b="1" dirty="0" smtClean="0"/>
              <a:t>Brzina zvuka je 341 m/s ili 1227,6 km/h u uvjetima međunarodne standardne atmosfere.</a:t>
            </a:r>
          </a:p>
          <a:p>
            <a:r>
              <a:rPr lang="vi-VN" dirty="0" smtClean="0"/>
              <a:t>Ako neki predmet pređe tu brzinu, tj. nadmaši ju, kaže se da probija zvučni zid. Na slici je prikazano kako to izgleda kada avion (MIG) to napravi, no učinak tj. izgled bi bio sličan, jednak kada bi brzinu zvuka nadmašio i neki drugi predmet. U današnjim uvjetima to je moguće avionima.</a:t>
            </a:r>
          </a:p>
        </p:txBody>
      </p:sp>
      <p:pic>
        <p:nvPicPr>
          <p:cNvPr id="4" name="Slika 3" descr="zz.jpg"/>
          <p:cNvPicPr>
            <a:picLocks noChangeAspect="1"/>
          </p:cNvPicPr>
          <p:nvPr/>
        </p:nvPicPr>
        <p:blipFill>
          <a:blip r:embed="rId2" cstate="print"/>
          <a:stretch>
            <a:fillRect/>
          </a:stretch>
        </p:blipFill>
        <p:spPr>
          <a:xfrm>
            <a:off x="2339752" y="3140968"/>
            <a:ext cx="4968552" cy="35489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Kako nastaje zvuk?</a:t>
            </a:r>
            <a:endParaRPr lang="hr-HR" dirty="0"/>
          </a:p>
        </p:txBody>
      </p:sp>
      <p:sp>
        <p:nvSpPr>
          <p:cNvPr id="3" name="Rezervirano mjesto sadržaja 2"/>
          <p:cNvSpPr>
            <a:spLocks noGrp="1"/>
          </p:cNvSpPr>
          <p:nvPr>
            <p:ph sz="quarter" idx="1"/>
          </p:nvPr>
        </p:nvSpPr>
        <p:spPr/>
        <p:txBody>
          <a:bodyPr>
            <a:normAutofit lnSpcReduction="10000"/>
          </a:bodyPr>
          <a:lstStyle/>
          <a:p>
            <a:r>
              <a:rPr lang="vi-VN" dirty="0" smtClean="0"/>
              <a:t>Zvuk nastaje pri sudaru dva ili više predmeta koji pritom emitiraju energetski val. Taj val izaziva promjene tlaka zraka koji te predmete okružuje. Uslijed promjene tlaka, vibriraju opne bubnjića u uhu, a mozak ih pretvara u zvuk. Zvučni valovi se prostiru u svim pravcima od mjesta nastanka, slično valovima koji nastaju kada se u vodu baci kamen.</a:t>
            </a:r>
            <a:br>
              <a:rPr lang="vi-VN" dirty="0" smtClean="0"/>
            </a:br>
            <a:r>
              <a:rPr lang="vi-VN" dirty="0" smtClean="0"/>
              <a:t/>
            </a:r>
            <a:br>
              <a:rPr lang="vi-VN" dirty="0" smtClean="0"/>
            </a:br>
            <a:r>
              <a:rPr lang="vi-VN" dirty="0" smtClean="0"/>
              <a:t>Dakle, zvuk je po svojoj prirodi val koji se širi zrakom u određenom intenzitetu i određenom brzinom.</a:t>
            </a:r>
            <a:br>
              <a:rPr lang="vi-VN" dirty="0" smtClean="0"/>
            </a:br>
            <a:r>
              <a:rPr lang="vi-VN" dirty="0" smtClean="0"/>
              <a:t>Kada se zvuk snima pomoću mikrofona, uslijed promjena zračnog tlaka, membrana mikrofona vibrira na sličan način kao i opne bubnjića uha.</a:t>
            </a:r>
            <a:r>
              <a:rPr lang="vi-VN" dirty="0"/>
              <a:t/>
            </a:r>
            <a:br>
              <a:rPr lang="vi-VN" dirty="0"/>
            </a:br>
            <a:endParaRPr lang="vi-VN" dirty="0"/>
          </a:p>
          <a:p>
            <a:endParaRPr lang="hr-H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457200" y="404664"/>
            <a:ext cx="7467600" cy="6069288"/>
          </a:xfrm>
        </p:spPr>
        <p:txBody>
          <a:bodyPr>
            <a:normAutofit/>
          </a:bodyPr>
          <a:lstStyle/>
          <a:p>
            <a:r>
              <a:rPr lang="vi-VN" dirty="0" smtClean="0"/>
              <a:t>Kao rezultat toga javlja se udarni val koji pravi veliki pritisak na krilo aviona. Dok avioni nisu letjeli brže od zvuka, izraz "zvučni zid" upotrebljavan je za opis pritiska za koji se pretpostavljalo da će nastati u trenutku kad avion dostigne brzinu zvuka.</a:t>
            </a:r>
          </a:p>
          <a:p>
            <a:r>
              <a:rPr lang="vi-VN" dirty="0" smtClean="0"/>
              <a:t>Poslije tehničkih usavršavanja u konstrukciji nadzvučnih ili supersoničnih aviona, pokazalo se da brzina zvuka uopće nije nikakva barijera. Međutim, nešto se ipak zbiva u trenutku kad avion prolazi kroz taj zvučni zid. tj. kad dostiže brzinu zvuka.</a:t>
            </a:r>
          </a:p>
          <a:p>
            <a:r>
              <a:rPr lang="vi-VN" b="1" dirty="0" smtClean="0"/>
              <a:t>Naime, stvara se udarni val koji izaziva vrlo glasan zvuk, poput eksplozije.</a:t>
            </a:r>
            <a:r>
              <a:rPr lang="vi-VN" dirty="0" smtClean="0"/>
              <a:t> Ta se pojava znači naziva "probijanje zvučnog zida".</a:t>
            </a:r>
          </a:p>
          <a:p>
            <a:endParaRPr lang="hr-HR" dirty="0" smtClean="0"/>
          </a:p>
          <a:p>
            <a:endParaRPr lang="hr-H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Zvučni tlak</a:t>
            </a:r>
            <a:endParaRPr lang="hr-HR" dirty="0"/>
          </a:p>
        </p:txBody>
      </p:sp>
      <p:sp>
        <p:nvSpPr>
          <p:cNvPr id="3" name="Rezervirano mjesto sadržaja 2"/>
          <p:cNvSpPr>
            <a:spLocks noGrp="1"/>
          </p:cNvSpPr>
          <p:nvPr>
            <p:ph sz="quarter" idx="1"/>
          </p:nvPr>
        </p:nvSpPr>
        <p:spPr/>
        <p:txBody>
          <a:bodyPr/>
          <a:lstStyle/>
          <a:p>
            <a:r>
              <a:rPr lang="en-US" dirty="0" err="1" smtClean="0"/>
              <a:t>Zvučni</a:t>
            </a:r>
            <a:r>
              <a:rPr lang="en-US" dirty="0" smtClean="0"/>
              <a:t> </a:t>
            </a:r>
            <a:r>
              <a:rPr lang="en-US" dirty="0" err="1" smtClean="0"/>
              <a:t>tlak</a:t>
            </a:r>
            <a:r>
              <a:rPr lang="en-US" dirty="0" smtClean="0"/>
              <a:t> je </a:t>
            </a:r>
            <a:r>
              <a:rPr lang="en-US" dirty="0" err="1" smtClean="0"/>
              <a:t>poremećaj</a:t>
            </a:r>
            <a:r>
              <a:rPr lang="en-US" dirty="0" smtClean="0"/>
              <a:t> </a:t>
            </a:r>
            <a:r>
              <a:rPr lang="en-US" dirty="0" err="1" smtClean="0"/>
              <a:t>atmosferskog</a:t>
            </a:r>
            <a:r>
              <a:rPr lang="en-US" dirty="0" smtClean="0"/>
              <a:t> </a:t>
            </a:r>
            <a:r>
              <a:rPr lang="en-US" dirty="0" err="1" smtClean="0"/>
              <a:t>tlaka</a:t>
            </a:r>
            <a:r>
              <a:rPr lang="en-US" dirty="0" smtClean="0"/>
              <a:t> </a:t>
            </a:r>
            <a:r>
              <a:rPr lang="en-US" dirty="0" err="1" smtClean="0"/>
              <a:t>uzrokovan</a:t>
            </a:r>
            <a:r>
              <a:rPr lang="en-US" dirty="0" smtClean="0"/>
              <a:t> </a:t>
            </a:r>
            <a:r>
              <a:rPr lang="en-US" dirty="0" err="1" smtClean="0"/>
              <a:t>zvukom</a:t>
            </a:r>
            <a:r>
              <a:rPr lang="en-US" dirty="0" smtClean="0"/>
              <a:t>. Ili </a:t>
            </a:r>
            <a:r>
              <a:rPr lang="en-US" i="1" dirty="0" smtClean="0"/>
              <a:t>“</a:t>
            </a:r>
            <a:r>
              <a:rPr lang="en-US" i="1" dirty="0" err="1" smtClean="0"/>
              <a:t>Zvučni</a:t>
            </a:r>
            <a:r>
              <a:rPr lang="en-US" i="1" dirty="0" smtClean="0"/>
              <a:t> </a:t>
            </a:r>
            <a:r>
              <a:rPr lang="en-US" i="1" dirty="0" err="1" smtClean="0"/>
              <a:t>tlak</a:t>
            </a:r>
            <a:r>
              <a:rPr lang="en-US" i="1" dirty="0" smtClean="0"/>
              <a:t> je </a:t>
            </a:r>
            <a:r>
              <a:rPr lang="en-US" i="1" dirty="0" err="1" smtClean="0"/>
              <a:t>izmjenični</a:t>
            </a:r>
            <a:r>
              <a:rPr lang="en-US" i="1" dirty="0" smtClean="0"/>
              <a:t> </a:t>
            </a:r>
            <a:r>
              <a:rPr lang="en-US" i="1" dirty="0" err="1" smtClean="0"/>
              <a:t>tlak</a:t>
            </a:r>
            <a:r>
              <a:rPr lang="en-US" i="1" dirty="0" smtClean="0"/>
              <a:t> </a:t>
            </a:r>
            <a:r>
              <a:rPr lang="en-US" i="1" dirty="0" err="1" smtClean="0"/>
              <a:t>superponiran</a:t>
            </a:r>
            <a:r>
              <a:rPr lang="en-US" i="1" dirty="0" smtClean="0"/>
              <a:t> </a:t>
            </a:r>
            <a:r>
              <a:rPr lang="en-US" i="1" dirty="0" err="1" smtClean="0"/>
              <a:t>atmosferskom</a:t>
            </a:r>
            <a:r>
              <a:rPr lang="en-US" i="1" dirty="0" smtClean="0"/>
              <a:t> </a:t>
            </a:r>
            <a:r>
              <a:rPr lang="en-US" i="1" dirty="0" err="1" smtClean="0"/>
              <a:t>tlaku</a:t>
            </a:r>
            <a:r>
              <a:rPr lang="en-US" i="1" dirty="0" smtClean="0"/>
              <a:t>”</a:t>
            </a:r>
            <a:r>
              <a:rPr lang="en-US" dirty="0" smtClean="0"/>
              <a:t> (</a:t>
            </a:r>
            <a:r>
              <a:rPr lang="en-US" dirty="0" err="1" smtClean="0"/>
              <a:t>Jelaković</a:t>
            </a:r>
            <a:r>
              <a:rPr lang="en-US" dirty="0" smtClean="0"/>
              <a:t>, 1977). </a:t>
            </a:r>
            <a:r>
              <a:rPr lang="en-US" dirty="0" err="1" smtClean="0"/>
              <a:t>Jedinica</a:t>
            </a:r>
            <a:r>
              <a:rPr lang="en-US" dirty="0" smtClean="0"/>
              <a:t> </a:t>
            </a:r>
            <a:r>
              <a:rPr lang="en-US" dirty="0" err="1" smtClean="0"/>
              <a:t>za</a:t>
            </a:r>
            <a:r>
              <a:rPr lang="en-US" dirty="0" smtClean="0"/>
              <a:t> </a:t>
            </a:r>
            <a:r>
              <a:rPr lang="en-US" dirty="0" err="1" smtClean="0"/>
              <a:t>izražavanje</a:t>
            </a:r>
            <a:r>
              <a:rPr lang="en-US" dirty="0" smtClean="0"/>
              <a:t> </a:t>
            </a:r>
            <a:r>
              <a:rPr lang="en-US" dirty="0" err="1" smtClean="0"/>
              <a:t>atmosferskog</a:t>
            </a:r>
            <a:r>
              <a:rPr lang="en-US" dirty="0" smtClean="0"/>
              <a:t> </a:t>
            </a:r>
            <a:r>
              <a:rPr lang="en-US" dirty="0" err="1" smtClean="0"/>
              <a:t>tlaka</a:t>
            </a:r>
            <a:r>
              <a:rPr lang="en-US" dirty="0" smtClean="0"/>
              <a:t>, pa </a:t>
            </a:r>
            <a:r>
              <a:rPr lang="en-US" dirty="0" err="1" smtClean="0"/>
              <a:t>tako</a:t>
            </a:r>
            <a:r>
              <a:rPr lang="en-US" dirty="0" smtClean="0"/>
              <a:t> </a:t>
            </a:r>
            <a:r>
              <a:rPr lang="en-US" dirty="0" err="1" smtClean="0"/>
              <a:t>i</a:t>
            </a:r>
            <a:r>
              <a:rPr lang="en-US" dirty="0" smtClean="0"/>
              <a:t> </a:t>
            </a:r>
            <a:r>
              <a:rPr lang="en-US" dirty="0" err="1" smtClean="0"/>
              <a:t>za</a:t>
            </a:r>
            <a:r>
              <a:rPr lang="en-US" dirty="0" smtClean="0"/>
              <a:t> </a:t>
            </a:r>
            <a:r>
              <a:rPr lang="en-US" dirty="0" err="1" smtClean="0"/>
              <a:t>zvučni</a:t>
            </a:r>
            <a:r>
              <a:rPr lang="en-US" dirty="0" smtClean="0"/>
              <a:t> </a:t>
            </a:r>
            <a:r>
              <a:rPr lang="en-US" dirty="0" err="1" smtClean="0"/>
              <a:t>tlak</a:t>
            </a:r>
            <a:r>
              <a:rPr lang="en-US" dirty="0" smtClean="0"/>
              <a:t> </a:t>
            </a:r>
            <a:r>
              <a:rPr lang="en-US" dirty="0" err="1" smtClean="0"/>
              <a:t>zove</a:t>
            </a:r>
            <a:r>
              <a:rPr lang="en-US" dirty="0" smtClean="0"/>
              <a:t> se  </a:t>
            </a:r>
            <a:r>
              <a:rPr lang="en-US" i="1" dirty="0" err="1" smtClean="0"/>
              <a:t>paskal</a:t>
            </a:r>
            <a:r>
              <a:rPr lang="en-US" dirty="0" smtClean="0"/>
              <a:t> (Pa). </a:t>
            </a:r>
            <a:r>
              <a:rPr lang="en-US" dirty="0" err="1" smtClean="0"/>
              <a:t>Stara</a:t>
            </a:r>
            <a:r>
              <a:rPr lang="en-US" dirty="0" smtClean="0"/>
              <a:t> </a:t>
            </a:r>
            <a:r>
              <a:rPr lang="en-US" dirty="0" err="1" smtClean="0"/>
              <a:t>jedinica</a:t>
            </a:r>
            <a:r>
              <a:rPr lang="en-US" dirty="0" smtClean="0"/>
              <a:t> </a:t>
            </a:r>
            <a:r>
              <a:rPr lang="en-US" dirty="0" err="1" smtClean="0"/>
              <a:t>za</a:t>
            </a:r>
            <a:r>
              <a:rPr lang="en-US" dirty="0" smtClean="0"/>
              <a:t> </a:t>
            </a:r>
            <a:r>
              <a:rPr lang="en-US" dirty="0" err="1" smtClean="0"/>
              <a:t>tlak</a:t>
            </a:r>
            <a:r>
              <a:rPr lang="en-US" dirty="0" smtClean="0"/>
              <a:t> je bar. </a:t>
            </a:r>
            <a:r>
              <a:rPr lang="en-US" dirty="0" err="1" smtClean="0"/>
              <a:t>Paskal</a:t>
            </a:r>
            <a:r>
              <a:rPr lang="en-US" dirty="0" smtClean="0"/>
              <a:t> je 10 </a:t>
            </a:r>
            <a:r>
              <a:rPr lang="en-US" dirty="0" err="1" smtClean="0"/>
              <a:t>puta</a:t>
            </a:r>
            <a:r>
              <a:rPr lang="en-US" dirty="0" smtClean="0"/>
              <a:t> </a:t>
            </a:r>
            <a:r>
              <a:rPr lang="en-US" dirty="0" err="1" smtClean="0"/>
              <a:t>veći</a:t>
            </a:r>
            <a:r>
              <a:rPr lang="en-US" dirty="0" smtClean="0"/>
              <a:t> </a:t>
            </a:r>
            <a:r>
              <a:rPr lang="en-US" dirty="0" err="1" smtClean="0"/>
              <a:t>od</a:t>
            </a:r>
            <a:r>
              <a:rPr lang="en-US" dirty="0" smtClean="0"/>
              <a:t> </a:t>
            </a:r>
            <a:r>
              <a:rPr lang="en-US" dirty="0" err="1" smtClean="0"/>
              <a:t>mikrobara</a:t>
            </a:r>
            <a:r>
              <a:rPr lang="en-US" dirty="0" smtClean="0"/>
              <a:t>.</a:t>
            </a:r>
            <a:endParaRPr lang="hr-HR" dirty="0" smtClean="0"/>
          </a:p>
          <a:p>
            <a:endParaRPr lang="en-US" dirty="0" smtClean="0"/>
          </a:p>
          <a:p>
            <a:r>
              <a:rPr lang="en-US" dirty="0" smtClean="0"/>
              <a:t>1 Pa = 1 N/m</a:t>
            </a:r>
            <a:r>
              <a:rPr lang="en-US" baseline="30000" dirty="0" smtClean="0"/>
              <a:t>2</a:t>
            </a:r>
            <a:endParaRPr lang="en-US" dirty="0" smtClean="0"/>
          </a:p>
          <a:p>
            <a:endParaRPr lang="hr-H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Izvor zvuka</a:t>
            </a:r>
            <a:endParaRPr lang="hr-HR" dirty="0"/>
          </a:p>
        </p:txBody>
      </p:sp>
      <p:sp>
        <p:nvSpPr>
          <p:cNvPr id="3" name="Rezervirano mjesto sadržaja 2"/>
          <p:cNvSpPr>
            <a:spLocks noGrp="1"/>
          </p:cNvSpPr>
          <p:nvPr>
            <p:ph sz="quarter" idx="1"/>
          </p:nvPr>
        </p:nvSpPr>
        <p:spPr/>
        <p:txBody>
          <a:bodyPr>
            <a:normAutofit/>
          </a:bodyPr>
          <a:lstStyle/>
          <a:p>
            <a:r>
              <a:rPr lang="vi-VN" dirty="0" smtClean="0"/>
              <a:t>Izvor zvuka može biti svako tijelo koje osciluje frekvencijom u intervalu čujnosti čovječijeg uha. U praksi se, ipak koriste samo takvi izvori koji zadovoljavaju određene uslove. To su najčešće zategnuta žica, štapovi vazdušni stubovi, ploče (membrane), itd. </a:t>
            </a:r>
            <a:br>
              <a:rPr lang="vi-VN" dirty="0" smtClean="0"/>
            </a:br>
            <a:endParaRPr lang="vi-VN" dirty="0" smtClean="0"/>
          </a:p>
          <a:p>
            <a:r>
              <a:rPr lang="vi-VN" dirty="0" smtClean="0"/>
              <a:t>Skoro svi muzički instrumenti mogu se svesti na jedan od gore navedenih tipova.</a:t>
            </a:r>
            <a:br>
              <a:rPr lang="vi-VN" dirty="0" smtClean="0"/>
            </a:br>
            <a:endParaRPr lang="vi-VN" dirty="0" smtClean="0"/>
          </a:p>
          <a:p>
            <a:endParaRPr lang="hr-H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457200" y="404664"/>
            <a:ext cx="7467600" cy="6069288"/>
          </a:xfrm>
        </p:spPr>
        <p:txBody>
          <a:bodyPr/>
          <a:lstStyle/>
          <a:p>
            <a:r>
              <a:rPr lang="vi-VN" dirty="0" smtClean="0"/>
              <a:t>Osnovana karakteristika zvučnog izvora je sopstvena frekvencija i snaga koju može da emituje u okolni prostor. Da bi se povećala snaga zvučnog izvora koristi se efekt rezonancije. Izvor zvuka pri oscilovanju proizvodi stojeće mehaničke talase.</a:t>
            </a:r>
            <a:br>
              <a:rPr lang="vi-VN" dirty="0" smtClean="0"/>
            </a:br>
            <a:endParaRPr lang="vi-VN" dirty="0" smtClean="0"/>
          </a:p>
          <a:p>
            <a:r>
              <a:rPr lang="vi-VN" dirty="0" smtClean="0"/>
              <a:t>Opisat ćemo oscilovanje žice, šipke i vazdušnog stuba u cijevi .  Vidjećemo uslove nastajanja osnovnih i viših harmonika.</a:t>
            </a:r>
          </a:p>
          <a:p>
            <a:endParaRPr lang="hr-HR" dirty="0" smtClean="0"/>
          </a:p>
          <a:p>
            <a:endParaRPr lang="hr-H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Zvučni valovi</a:t>
            </a:r>
            <a:endParaRPr lang="hr-HR" dirty="0"/>
          </a:p>
        </p:txBody>
      </p:sp>
      <p:sp>
        <p:nvSpPr>
          <p:cNvPr id="3" name="Rezervirano mjesto sadržaja 2"/>
          <p:cNvSpPr>
            <a:spLocks noGrp="1"/>
          </p:cNvSpPr>
          <p:nvPr>
            <p:ph sz="quarter" idx="1"/>
          </p:nvPr>
        </p:nvSpPr>
        <p:spPr/>
        <p:txBody>
          <a:bodyPr/>
          <a:lstStyle/>
          <a:p>
            <a:r>
              <a:rPr lang="vi-VN" dirty="0" smtClean="0"/>
              <a:t>Zvučni valovi su mehanički longitudinalni valovi. Za postojanje zvučnog-mehaničkog vala nužno je elastično sredstvo.   Ako je frekvencija vala između 20 Hz i 20 kHz tada su to valovi čujnog zvuka.   Ako je frekvencija vala niža od 20 Hz tada su to valovi infrazvuka. </a:t>
            </a:r>
            <a:endParaRPr lang="hr-HR" dirty="0"/>
          </a:p>
        </p:txBody>
      </p:sp>
      <p:pic>
        <p:nvPicPr>
          <p:cNvPr id="4" name="Slika 3" descr="zv.jpg"/>
          <p:cNvPicPr>
            <a:picLocks noChangeAspect="1"/>
          </p:cNvPicPr>
          <p:nvPr/>
        </p:nvPicPr>
        <p:blipFill>
          <a:blip r:embed="rId2" cstate="print"/>
          <a:stretch>
            <a:fillRect/>
          </a:stretch>
        </p:blipFill>
        <p:spPr>
          <a:xfrm>
            <a:off x="1043608" y="3679541"/>
            <a:ext cx="6768752" cy="317845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457200" y="692696"/>
            <a:ext cx="7467600" cy="5781256"/>
          </a:xfrm>
        </p:spPr>
        <p:txBody>
          <a:bodyPr>
            <a:normAutofit/>
          </a:bodyPr>
          <a:lstStyle/>
          <a:p>
            <a:r>
              <a:rPr lang="vi-VN" sz="2800" dirty="0" smtClean="0"/>
              <a:t>Ako je frekvencija vala veća od 20 kHz tada su to valovi ultrazvuka.  Brzina zvuka u sredstvu ovisi o elastičnim svojstvima sredstva i temperaturi: </a:t>
            </a:r>
            <a:br>
              <a:rPr lang="vi-VN" sz="2800" dirty="0" smtClean="0"/>
            </a:br>
            <a:r>
              <a:rPr lang="vi-VN" sz="2800" dirty="0" smtClean="0"/>
              <a:t>    zrak 0</a:t>
            </a:r>
            <a:r>
              <a:rPr lang="vi-VN" sz="2800" baseline="30000" dirty="0" smtClean="0"/>
              <a:t>o</a:t>
            </a:r>
            <a:r>
              <a:rPr lang="vi-VN" sz="2800" dirty="0" smtClean="0"/>
              <a:t>C            v = 331 m/s</a:t>
            </a:r>
            <a:br>
              <a:rPr lang="vi-VN" sz="2800" dirty="0" smtClean="0"/>
            </a:br>
            <a:r>
              <a:rPr lang="vi-VN" sz="2800" dirty="0" smtClean="0"/>
              <a:t>    voda 17</a:t>
            </a:r>
            <a:r>
              <a:rPr lang="vi-VN" sz="2800" baseline="30000" dirty="0" smtClean="0"/>
              <a:t>o</a:t>
            </a:r>
            <a:r>
              <a:rPr lang="vi-VN" sz="2800" dirty="0" smtClean="0"/>
              <a:t>C         v = 1340 m/s</a:t>
            </a:r>
            <a:br>
              <a:rPr lang="vi-VN" sz="2800" dirty="0" smtClean="0"/>
            </a:br>
            <a:r>
              <a:rPr lang="vi-VN" sz="2800" dirty="0" smtClean="0"/>
              <a:t>    biološko tkivo     v = 1490 - 1910 m/s</a:t>
            </a:r>
            <a:br>
              <a:rPr lang="vi-VN" sz="2800" dirty="0" smtClean="0"/>
            </a:br>
            <a:r>
              <a:rPr lang="vi-VN" sz="2800" dirty="0" smtClean="0"/>
              <a:t>    kosti                 v = 4000 m/s  </a:t>
            </a:r>
            <a:endParaRPr lang="hr-HR" sz="2800" dirty="0" smtClean="0"/>
          </a:p>
          <a:p>
            <a:endParaRPr lang="hr-HR"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Vakuum</a:t>
            </a:r>
            <a:endParaRPr lang="hr-HR" dirty="0"/>
          </a:p>
        </p:txBody>
      </p:sp>
      <p:sp>
        <p:nvSpPr>
          <p:cNvPr id="3" name="Rezervirano mjesto sadržaja 2"/>
          <p:cNvSpPr>
            <a:spLocks noGrp="1"/>
          </p:cNvSpPr>
          <p:nvPr>
            <p:ph sz="quarter" idx="1"/>
          </p:nvPr>
        </p:nvSpPr>
        <p:spPr/>
        <p:txBody>
          <a:bodyPr/>
          <a:lstStyle/>
          <a:p>
            <a:r>
              <a:rPr lang="hr-HR" dirty="0" smtClean="0"/>
              <a:t>U klasičnoj fizici </a:t>
            </a:r>
            <a:r>
              <a:rPr lang="hr-HR" b="1" dirty="0" smtClean="0"/>
              <a:t>vakuum</a:t>
            </a:r>
            <a:r>
              <a:rPr lang="hr-HR" dirty="0" smtClean="0"/>
              <a:t> je prazan prostor bez bilo kakve materije ili fizikalnih polja. U </a:t>
            </a:r>
            <a:r>
              <a:rPr lang="hr-HR" dirty="0" err="1" smtClean="0"/>
              <a:t>savremenoj</a:t>
            </a:r>
            <a:r>
              <a:rPr lang="hr-HR" dirty="0" smtClean="0"/>
              <a:t> kvantnoj teoriji polja vakuum je ispunjen kvantnim fluktuacijama. </a:t>
            </a:r>
          </a:p>
          <a:p>
            <a:endParaRPr lang="hr-HR" dirty="0" smtClean="0"/>
          </a:p>
          <a:p>
            <a:r>
              <a:rPr lang="hr-HR" dirty="0" smtClean="0"/>
              <a:t>Pritisak u vakuumu je mnogo niži od atmosferskog pritiska, i u idealnom slučaju teži pritisku od nula paskala. Najviši (najdublji) vakuum se nalazi u </a:t>
            </a:r>
            <a:r>
              <a:rPr lang="hr-HR" dirty="0" smtClean="0">
                <a:hlinkClick r:id="rId2" tooltip="Svemir"/>
              </a:rPr>
              <a:t>svemiru</a:t>
            </a:r>
            <a:r>
              <a:rPr lang="hr-HR" dirty="0" smtClean="0"/>
              <a:t> (10 − 14 Pa).</a:t>
            </a:r>
            <a:endParaRPr lang="hr-H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457200" y="548680"/>
            <a:ext cx="7467600" cy="5925272"/>
          </a:xfrm>
        </p:spPr>
        <p:txBody>
          <a:bodyPr>
            <a:normAutofit/>
          </a:bodyPr>
          <a:lstStyle/>
          <a:p>
            <a:r>
              <a:rPr lang="vi-VN" dirty="0" smtClean="0"/>
              <a:t>Kroz vakuum se prostiru </a:t>
            </a:r>
            <a:r>
              <a:rPr lang="vi-VN" dirty="0" smtClean="0">
                <a:hlinkClick r:id="rId2" tooltip="Svjetlost"/>
              </a:rPr>
              <a:t>svjetlost</a:t>
            </a:r>
            <a:r>
              <a:rPr lang="vi-VN" dirty="0" smtClean="0"/>
              <a:t>, čestice, čvrsta tijela, električno i magnetno polje ali ne i zvuk - za prostiranje zvuka potrebna je materija. Toplota se kroz vakuum prostire zračenjem (elektromagnetni talasi iz infracrvenog dijela spektra) ali ne i provođenjem. Provođenje toplote se odvija preko materijalnih nosilaca te je u prostoru niskog pritiska znatno slabije, otuda primjena vakuuma u termosima.</a:t>
            </a:r>
          </a:p>
          <a:p>
            <a:r>
              <a:rPr lang="vi-VN" dirty="0" smtClean="0"/>
              <a:t>Vakuum se koristi u brojnim procesima i uređajima. Prva uobičajena primjena je bila u sijalicama sa vlaknom da se zaštiti </a:t>
            </a:r>
            <a:r>
              <a:rPr lang="vi-VN" dirty="0" smtClean="0">
                <a:hlinkClick r:id="rId3" tooltip="Volfram"/>
              </a:rPr>
              <a:t>volframovo</a:t>
            </a:r>
            <a:r>
              <a:rPr lang="vi-VN" dirty="0" smtClean="0"/>
              <a:t> vlakno od hemijske degradacije</a:t>
            </a:r>
            <a:r>
              <a:rPr lang="hr-HR" dirty="0" smtClean="0"/>
              <a:t>.</a:t>
            </a:r>
            <a:endParaRPr lang="vi-VN" dirty="0" smtClean="0"/>
          </a:p>
          <a:p>
            <a:endParaRPr lang="hr-H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457200" y="404664"/>
            <a:ext cx="7467600" cy="6069288"/>
          </a:xfrm>
        </p:spPr>
        <p:txBody>
          <a:bodyPr/>
          <a:lstStyle/>
          <a:p>
            <a:r>
              <a:rPr lang="vi-VN" dirty="0" smtClean="0"/>
              <a:t>Hemijska inertnost vakuuma se također koristi za zavarivanje elektronskim mlazom, za nabacivanje tankih slojeva isparavanjem, za suho nagrizanje u proizvodnji poluprovodnika, za nabacivanje optičkih slojeva, vakuumsko pakovanje itd. Smanjenje konvekcije (miješanja) poboljšava toplotnu izolaciju termos boca. Visoki vakuum potpomaže degaziranje što se koristi za sušenje zamrzavanjem i vakuumsku destilaciju. Osobina vakuuma da propušta elektrone bez rasijavanja dovela je do primjene u elektronskom mikroskopu, vakuumskim cijevima (prvi radio) i katodnim cijevima (prvi televizori)</a:t>
            </a:r>
            <a:endParaRPr lang="hr-H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Buka</a:t>
            </a:r>
            <a:endParaRPr lang="hr-HR" dirty="0"/>
          </a:p>
        </p:txBody>
      </p:sp>
      <p:sp>
        <p:nvSpPr>
          <p:cNvPr id="3" name="Rezervirano mjesto sadržaja 2"/>
          <p:cNvSpPr>
            <a:spLocks noGrp="1"/>
          </p:cNvSpPr>
          <p:nvPr>
            <p:ph sz="quarter" idx="1"/>
          </p:nvPr>
        </p:nvSpPr>
        <p:spPr/>
        <p:txBody>
          <a:bodyPr>
            <a:normAutofit/>
          </a:bodyPr>
          <a:lstStyle/>
          <a:p>
            <a:r>
              <a:rPr lang="vi-VN" sz="2800" b="1" dirty="0" smtClean="0"/>
              <a:t>Buka</a:t>
            </a:r>
            <a:r>
              <a:rPr lang="vi-VN" sz="2800" dirty="0" smtClean="0"/>
              <a:t> je prejak ili neugodni </a:t>
            </a:r>
            <a:r>
              <a:rPr lang="vi-VN" sz="2800" dirty="0" smtClean="0">
                <a:hlinkClick r:id="rId2" tooltip="Zvuk"/>
              </a:rPr>
              <a:t>zvuk</a:t>
            </a:r>
            <a:r>
              <a:rPr lang="vi-VN" sz="2800" dirty="0" smtClean="0"/>
              <a:t>, koji mijenja normalno stanje okoliša na određenom području kroz izazivanje neugodnog osjećaja.</a:t>
            </a:r>
          </a:p>
          <a:p>
            <a:r>
              <a:rPr lang="vi-VN" sz="2800" dirty="0" smtClean="0"/>
              <a:t>Ako se buka ne smanji ili se zadržava dugo tijekom vremena, može uzrokovati veliku štetu na kvalitetu života ljudi ili drugih živih bića.</a:t>
            </a:r>
          </a:p>
          <a:p>
            <a:endParaRPr lang="hr-H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260648"/>
            <a:ext cx="8229600" cy="1143000"/>
          </a:xfrm>
        </p:spPr>
        <p:txBody>
          <a:bodyPr/>
          <a:lstStyle/>
          <a:p>
            <a:r>
              <a:rPr lang="hr-HR" dirty="0" smtClean="0"/>
              <a:t>Brzina zvuka</a:t>
            </a:r>
            <a:endParaRPr lang="hr-HR" dirty="0"/>
          </a:p>
        </p:txBody>
      </p:sp>
      <p:sp>
        <p:nvSpPr>
          <p:cNvPr id="3" name="Rezervirano mjesto sadržaja 2"/>
          <p:cNvSpPr>
            <a:spLocks noGrp="1"/>
          </p:cNvSpPr>
          <p:nvPr>
            <p:ph sz="quarter" idx="1"/>
          </p:nvPr>
        </p:nvSpPr>
        <p:spPr>
          <a:xfrm>
            <a:off x="467544" y="1556792"/>
            <a:ext cx="8229600" cy="4525963"/>
          </a:xfrm>
        </p:spPr>
        <p:txBody>
          <a:bodyPr>
            <a:normAutofit/>
          </a:bodyPr>
          <a:lstStyle/>
          <a:p>
            <a:r>
              <a:rPr lang="hr-HR" sz="2800" dirty="0" smtClean="0"/>
              <a:t>Brzina zvuka u fluidu opada s povećanjem gustoće ( slično kao kod vala na struni ) pa će animacija za transverzalni val na struni biti primjenjiva i za zvuk . Dvije su strune povezane pa imaju istu napetost ( kod zvuka bi to bili mediji istog tlaka ) , a gustoća deblje je 4 puta veća nego tanje.</a:t>
            </a:r>
          </a:p>
          <a:p>
            <a:endParaRPr lang="hr-HR"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457200" y="332656"/>
            <a:ext cx="7467600" cy="6141296"/>
          </a:xfrm>
        </p:spPr>
        <p:txBody>
          <a:bodyPr/>
          <a:lstStyle/>
          <a:p>
            <a:r>
              <a:rPr lang="vi-VN" sz="2800" dirty="0" smtClean="0"/>
              <a:t>Pojam buke se odnosi na buku izazvanom ljudskom aktivnošću (prometom, industrijom, zabavom itd..). Buka ima negativan utjecaj na zdravlje sluha, tijela i duševno stanje osoba.</a:t>
            </a:r>
            <a:endParaRPr lang="hr-HR" sz="2800" dirty="0" smtClean="0"/>
          </a:p>
          <a:p>
            <a:endParaRPr lang="vi-VN" sz="2800" dirty="0" smtClean="0"/>
          </a:p>
          <a:p>
            <a:r>
              <a:rPr lang="vi-VN" sz="2800" dirty="0" smtClean="0"/>
              <a:t>Prema izvješću Svjetske zdravstvene organizacije (WHO) smatra se da je razina zvučnog tlaka od 70 decibela poželjna gornja granica buke.</a:t>
            </a:r>
          </a:p>
          <a:p>
            <a:pPr>
              <a:buNone/>
            </a:pPr>
            <a:endParaRPr lang="vi-VN" b="1" dirty="0" smtClean="0"/>
          </a:p>
          <a:p>
            <a:endParaRPr lang="hr-H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descr="gjrkg.jpg"/>
          <p:cNvPicPr>
            <a:picLocks noGrp="1" noChangeAspect="1"/>
          </p:cNvPicPr>
          <p:nvPr>
            <p:ph sz="quarter" idx="1"/>
          </p:nvPr>
        </p:nvPicPr>
        <p:blipFill>
          <a:blip r:embed="rId2" cstate="print"/>
          <a:stretch>
            <a:fillRect/>
          </a:stretch>
        </p:blipFill>
        <p:spPr>
          <a:xfrm>
            <a:off x="539552" y="692696"/>
            <a:ext cx="7344816" cy="4976553"/>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Vibracije</a:t>
            </a:r>
            <a:endParaRPr lang="hr-HR" dirty="0"/>
          </a:p>
        </p:txBody>
      </p:sp>
      <p:sp>
        <p:nvSpPr>
          <p:cNvPr id="3" name="Rezervirano mjesto sadržaja 2"/>
          <p:cNvSpPr>
            <a:spLocks noGrp="1"/>
          </p:cNvSpPr>
          <p:nvPr>
            <p:ph sz="quarter" idx="1"/>
          </p:nvPr>
        </p:nvSpPr>
        <p:spPr/>
        <p:txBody>
          <a:bodyPr/>
          <a:lstStyle/>
          <a:p>
            <a:r>
              <a:rPr lang="hr-HR" b="1" dirty="0" smtClean="0"/>
              <a:t>Vibracije</a:t>
            </a:r>
            <a:r>
              <a:rPr lang="hr-HR" dirty="0" smtClean="0"/>
              <a:t> su gibanja u pravilnom ponavljanju. Broj ponavljanja u jednoj sekundi zove se frekvencija vibracija. Jedan ciklus u sekundi je jedan </a:t>
            </a:r>
            <a:r>
              <a:rPr lang="hr-HR" dirty="0" err="1" smtClean="0"/>
              <a:t>Hertz</a:t>
            </a:r>
            <a:r>
              <a:rPr lang="hr-HR" dirty="0" smtClean="0"/>
              <a:t>, oznaka Hz.</a:t>
            </a:r>
          </a:p>
          <a:p>
            <a:endParaRPr lang="hr-HR" dirty="0" smtClean="0"/>
          </a:p>
          <a:p>
            <a:r>
              <a:rPr lang="hr-HR" dirty="0" smtClean="0"/>
              <a:t>Krila pčele vibriraju gore-dolje okruglo 150 puta u svakoj sekundi, pa je frekvencija ovih vibracija koja se čuju kao zujanje 150 Hz.</a:t>
            </a:r>
            <a:br>
              <a:rPr lang="hr-HR" dirty="0" smtClean="0"/>
            </a:br>
            <a:endParaRPr lang="hr-HR" dirty="0" smtClean="0"/>
          </a:p>
          <a:p>
            <a:endParaRPr lang="hr-H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descr="aaaa.gif"/>
          <p:cNvPicPr>
            <a:picLocks noGrp="1" noChangeAspect="1"/>
          </p:cNvPicPr>
          <p:nvPr>
            <p:ph sz="quarter" idx="1"/>
          </p:nvPr>
        </p:nvPicPr>
        <p:blipFill>
          <a:blip r:embed="rId2" cstate="print"/>
          <a:stretch>
            <a:fillRect/>
          </a:stretch>
        </p:blipFill>
        <p:spPr>
          <a:xfrm>
            <a:off x="683568" y="332656"/>
            <a:ext cx="6912768" cy="5904656"/>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descr="bbbb.jpg"/>
          <p:cNvPicPr>
            <a:picLocks noGrp="1" noChangeAspect="1"/>
          </p:cNvPicPr>
          <p:nvPr>
            <p:ph sz="quarter" idx="1"/>
          </p:nvPr>
        </p:nvPicPr>
        <p:blipFill>
          <a:blip r:embed="rId2" cstate="print"/>
          <a:stretch>
            <a:fillRect/>
          </a:stretch>
        </p:blipFill>
        <p:spPr>
          <a:xfrm>
            <a:off x="1907704" y="476672"/>
            <a:ext cx="4824536" cy="5813566"/>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descr="erdr.gif"/>
          <p:cNvPicPr>
            <a:picLocks noGrp="1" noChangeAspect="1"/>
          </p:cNvPicPr>
          <p:nvPr>
            <p:ph sz="quarter" idx="1"/>
          </p:nvPr>
        </p:nvPicPr>
        <p:blipFill>
          <a:blip r:embed="rId2" cstate="print"/>
          <a:stretch>
            <a:fillRect/>
          </a:stretch>
        </p:blipFill>
        <p:spPr>
          <a:xfrm>
            <a:off x="683568" y="1124744"/>
            <a:ext cx="6923452" cy="4473227"/>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Intezitet</a:t>
            </a:r>
            <a:endParaRPr lang="hr-HR" dirty="0"/>
          </a:p>
        </p:txBody>
      </p:sp>
      <p:sp>
        <p:nvSpPr>
          <p:cNvPr id="4" name="Text Box 15"/>
          <p:cNvSpPr txBox="1">
            <a:spLocks noGrp="1" noChangeArrowheads="1"/>
          </p:cNvSpPr>
          <p:nvPr>
            <p:ph sz="quarter" idx="1"/>
          </p:nvPr>
        </p:nvSpPr>
        <p:spPr bwMode="auto">
          <a:xfrm>
            <a:off x="457200" y="1600200"/>
            <a:ext cx="8229600" cy="3539430"/>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hr-HR" sz="2800" dirty="0" err="1"/>
              <a:t>Intezitet</a:t>
            </a:r>
            <a:r>
              <a:rPr lang="hr-HR" sz="2800" dirty="0"/>
              <a:t> opada s udaljenošću </a:t>
            </a:r>
            <a:r>
              <a:rPr lang="hr-HR" sz="2800" dirty="0" smtClean="0"/>
              <a:t>jer </a:t>
            </a:r>
            <a:r>
              <a:rPr lang="hr-HR" sz="2800" dirty="0"/>
              <a:t>se energija </a:t>
            </a:r>
            <a:r>
              <a:rPr lang="hr-HR" sz="2800" dirty="0" smtClean="0"/>
              <a:t> raspodjeljuje </a:t>
            </a:r>
            <a:r>
              <a:rPr lang="hr-HR" sz="2800" dirty="0"/>
              <a:t>u većem volumenu</a:t>
            </a:r>
            <a:r>
              <a:rPr lang="hr-HR" sz="2800" dirty="0" smtClean="0"/>
              <a:t>.</a:t>
            </a:r>
          </a:p>
          <a:p>
            <a:pPr>
              <a:spcBef>
                <a:spcPct val="50000"/>
              </a:spcBef>
              <a:buNone/>
            </a:pPr>
            <a:r>
              <a:rPr lang="hr-HR" sz="2800" dirty="0" smtClean="0"/>
              <a:t> </a:t>
            </a:r>
            <a:r>
              <a:rPr lang="hr-HR" sz="2800" dirty="0" err="1" smtClean="0"/>
              <a:t>Intezitet</a:t>
            </a:r>
            <a:r>
              <a:rPr lang="hr-HR" sz="2800" dirty="0" smtClean="0"/>
              <a:t> opada i zbog disipacije energije( </a:t>
            </a:r>
            <a:r>
              <a:rPr lang="hr-HR" sz="2800" dirty="0" err="1" smtClean="0"/>
              <a:t>atenuacija</a:t>
            </a:r>
            <a:r>
              <a:rPr lang="hr-HR" sz="2800" dirty="0" smtClean="0"/>
              <a:t> ) , jer se uređena energija zvuka zbog neelastičnih sudara molekula pretvara u </a:t>
            </a:r>
            <a:r>
              <a:rPr lang="hr-HR" sz="2800" dirty="0" err="1" smtClean="0"/>
              <a:t>toplisko</a:t>
            </a:r>
            <a:r>
              <a:rPr lang="hr-HR" sz="2800" dirty="0" smtClean="0"/>
              <a:t> ( neuređeno ) gibanje </a:t>
            </a:r>
          </a:p>
          <a:p>
            <a:pPr>
              <a:spcBef>
                <a:spcPct val="50000"/>
              </a:spcBef>
              <a:buFont typeface="Arial" pitchFamily="34" charset="0"/>
              <a:buChar char="•"/>
            </a:pPr>
            <a:endParaRPr lang="hr-HR" sz="2800" dirty="0"/>
          </a:p>
        </p:txBody>
      </p:sp>
      <p:pic>
        <p:nvPicPr>
          <p:cNvPr id="5" name="Picture 18" descr="sound wave"/>
          <p:cNvPicPr>
            <a:picLocks noChangeAspect="1" noChangeArrowheads="1"/>
          </p:cNvPicPr>
          <p:nvPr/>
        </p:nvPicPr>
        <p:blipFill>
          <a:blip r:embed="rId2" cstate="print"/>
          <a:srcRect/>
          <a:stretch>
            <a:fillRect/>
          </a:stretch>
        </p:blipFill>
        <p:spPr bwMode="auto">
          <a:xfrm>
            <a:off x="6588224" y="4437112"/>
            <a:ext cx="2384797" cy="2234385"/>
          </a:xfrm>
          <a:prstGeom prst="rect">
            <a:avLst/>
          </a:prstGeom>
          <a:noFill/>
          <a:ln w="9525">
            <a:noFill/>
            <a:miter lim="800000"/>
            <a:headEnd/>
            <a:tailEnd/>
          </a:ln>
        </p:spPr>
      </p:pic>
      <p:sp>
        <p:nvSpPr>
          <p:cNvPr id="6" name="Text Box 7"/>
          <p:cNvSpPr txBox="1">
            <a:spLocks noChangeArrowheads="1"/>
          </p:cNvSpPr>
          <p:nvPr/>
        </p:nvSpPr>
        <p:spPr bwMode="auto">
          <a:xfrm>
            <a:off x="2771800" y="4653136"/>
            <a:ext cx="2566988" cy="461963"/>
          </a:xfrm>
          <a:prstGeom prst="rect">
            <a:avLst/>
          </a:prstGeom>
          <a:noFill/>
          <a:ln w="9525">
            <a:noFill/>
            <a:miter lim="800000"/>
            <a:headEnd/>
            <a:tailEnd/>
          </a:ln>
        </p:spPr>
        <p:txBody>
          <a:bodyPr wrap="none">
            <a:spAutoFit/>
          </a:bodyPr>
          <a:lstStyle/>
          <a:p>
            <a:r>
              <a:rPr lang="hr-HR" sz="2400" b="0" i="1" dirty="0">
                <a:latin typeface="Georgia" pitchFamily="18" charset="0"/>
              </a:rPr>
              <a:t>I = P / A     </a:t>
            </a:r>
            <a:r>
              <a:rPr lang="hr-HR" sz="2400" b="0" i="1" dirty="0">
                <a:latin typeface="Calibri" pitchFamily="34" charset="0"/>
              </a:rPr>
              <a:t>(</a:t>
            </a:r>
            <a:r>
              <a:rPr lang="hr-HR" sz="2400" b="0" dirty="0" err="1">
                <a:latin typeface="Calibri" pitchFamily="34" charset="0"/>
              </a:rPr>
              <a:t>Wm</a:t>
            </a:r>
            <a:r>
              <a:rPr lang="hr-HR" sz="2400" b="0" i="1" baseline="30000" dirty="0">
                <a:latin typeface="Calibri" pitchFamily="34" charset="0"/>
              </a:rPr>
              <a:t>-2</a:t>
            </a:r>
            <a:r>
              <a:rPr lang="hr-HR" sz="2400" b="0" i="1" dirty="0">
                <a:latin typeface="Calibri" pitchFamily="34"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706090"/>
          </a:xfrm>
        </p:spPr>
        <p:txBody>
          <a:bodyPr>
            <a:normAutofit/>
          </a:bodyPr>
          <a:lstStyle/>
          <a:p>
            <a:r>
              <a:rPr lang="hr-HR" dirty="0" smtClean="0"/>
              <a:t>Kako ljudsko uho doživljava zvuk?</a:t>
            </a:r>
            <a:endParaRPr lang="hr-HR" dirty="0"/>
          </a:p>
        </p:txBody>
      </p:sp>
      <p:sp>
        <p:nvSpPr>
          <p:cNvPr id="3" name="Rezervirano mjesto sadržaja 2"/>
          <p:cNvSpPr>
            <a:spLocks noGrp="1"/>
          </p:cNvSpPr>
          <p:nvPr>
            <p:ph sz="quarter" idx="1"/>
          </p:nvPr>
        </p:nvSpPr>
        <p:spPr>
          <a:xfrm>
            <a:off x="457200" y="980728"/>
            <a:ext cx="8147248" cy="5256584"/>
          </a:xfrm>
        </p:spPr>
        <p:txBody>
          <a:bodyPr>
            <a:noAutofit/>
          </a:bodyPr>
          <a:lstStyle/>
          <a:p>
            <a:r>
              <a:rPr lang="bs-Latn-BA" sz="2400" dirty="0" smtClean="0"/>
              <a:t>Ljudsko uho detektuje zvuke intenziteta od 10</a:t>
            </a:r>
            <a:r>
              <a:rPr lang="bs-Latn-BA" sz="2400" baseline="30000" dirty="0" smtClean="0"/>
              <a:t>-12 </a:t>
            </a:r>
            <a:r>
              <a:rPr lang="bs-Latn-BA" sz="2400" dirty="0" smtClean="0"/>
              <a:t>W/m</a:t>
            </a:r>
            <a:r>
              <a:rPr lang="bs-Latn-BA" sz="2400" baseline="30000" dirty="0" smtClean="0"/>
              <a:t>2 </a:t>
            </a:r>
            <a:r>
              <a:rPr lang="bs-Latn-BA" sz="2400" dirty="0" smtClean="0"/>
              <a:t>do 1</a:t>
            </a:r>
            <a:r>
              <a:rPr lang="bs-Latn-BA" sz="2400" baseline="30000" dirty="0" smtClean="0"/>
              <a:t> </a:t>
            </a:r>
            <a:r>
              <a:rPr lang="bs-Latn-BA" sz="2400" dirty="0" smtClean="0"/>
              <a:t>W/m</a:t>
            </a:r>
            <a:r>
              <a:rPr lang="bs-Latn-BA" sz="2400" baseline="30000" dirty="0" smtClean="0"/>
              <a:t>2</a:t>
            </a:r>
            <a:endParaRPr lang="en-US" sz="2400" dirty="0" smtClean="0"/>
          </a:p>
          <a:p>
            <a:endParaRPr lang="bs-Latn-BA" sz="2400" dirty="0" smtClean="0"/>
          </a:p>
          <a:p>
            <a:r>
              <a:rPr lang="bs-Latn-BA" sz="2400" dirty="0" smtClean="0"/>
              <a:t>Da bi se proizveo zvuk koji ima dvostruko veću glasnost, potrebno je da zvučni talas ima 10 puta veći intenzitet</a:t>
            </a:r>
          </a:p>
          <a:p>
            <a:endParaRPr lang="bs-Latn-BA" sz="2400" dirty="0" smtClean="0"/>
          </a:p>
          <a:p>
            <a:r>
              <a:rPr lang="bs-Latn-BA" sz="2400" dirty="0" smtClean="0"/>
              <a:t>Zbog ovakvog odnosa subjektivnog osjećanja glasnosti i fizički mjerljive veličine “intenziteta”, nivoi zvučnog intenziteta se obično predstavljaju na logaritamskoj skali.</a:t>
            </a:r>
          </a:p>
          <a:p>
            <a:pPr>
              <a:buNone/>
            </a:pPr>
            <a:endParaRPr lang="bs-Latn-BA" sz="2400" dirty="0" smtClean="0"/>
          </a:p>
          <a:p>
            <a:r>
              <a:rPr lang="bs-Latn-BA" sz="2400" dirty="0" smtClean="0"/>
              <a:t>Jedinica ove skale je </a:t>
            </a:r>
            <a:r>
              <a:rPr lang="bs-Latn-BA" sz="2400" dirty="0" smtClean="0">
                <a:solidFill>
                  <a:srgbClr val="FF3300"/>
                </a:solidFill>
              </a:rPr>
              <a:t>1 bel</a:t>
            </a:r>
            <a:r>
              <a:rPr lang="bs-Latn-BA" sz="2400" dirty="0" smtClean="0"/>
              <a:t> nazvana prema izumitelju Alexanderu Grahamu Bell-u. Međutim, ćešće se koristi deset puta manja jedinica  1 decibel - 1 dB. (1 Bel = 10 dB)</a:t>
            </a:r>
          </a:p>
          <a:p>
            <a:endParaRPr lang="hr-H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323528" y="260648"/>
            <a:ext cx="7848872" cy="5688632"/>
          </a:xfrm>
        </p:spPr>
        <p:txBody>
          <a:bodyPr>
            <a:normAutofit/>
          </a:bodyPr>
          <a:lstStyle/>
          <a:p>
            <a:r>
              <a:rPr lang="hr-HR" sz="2800" dirty="0" smtClean="0">
                <a:latin typeface="Times New Roman" pitchFamily="18" charset="0"/>
                <a:cs typeface="Times New Roman" pitchFamily="18" charset="0"/>
              </a:rPr>
              <a:t>Hoće li uho registrirati neki zvuk ovisi i o njegovoj jačini, odnosno o energiji koju prenosi. </a:t>
            </a:r>
            <a:r>
              <a:rPr lang="hr-HR" sz="2800" b="1" dirty="0" smtClean="0">
                <a:latin typeface="Times New Roman" pitchFamily="18" charset="0"/>
                <a:cs typeface="Times New Roman" pitchFamily="18" charset="0"/>
              </a:rPr>
              <a:t>Jačina zvuka</a:t>
            </a:r>
            <a:r>
              <a:rPr lang="hr-HR" sz="2800" dirty="0" smtClean="0">
                <a:latin typeface="Times New Roman" pitchFamily="18" charset="0"/>
                <a:cs typeface="Times New Roman" pitchFamily="18" charset="0"/>
              </a:rPr>
              <a:t> (razina intenziteta) mjeri se u </a:t>
            </a:r>
            <a:r>
              <a:rPr lang="hr-HR" sz="2800" b="1" dirty="0" smtClean="0">
                <a:latin typeface="Times New Roman" pitchFamily="18" charset="0"/>
                <a:cs typeface="Times New Roman" pitchFamily="18" charset="0"/>
              </a:rPr>
              <a:t>decibelima</a:t>
            </a:r>
            <a:r>
              <a:rPr lang="hr-HR" sz="2800" dirty="0" smtClean="0">
                <a:latin typeface="Times New Roman" pitchFamily="18" charset="0"/>
                <a:cs typeface="Times New Roman" pitchFamily="18" charset="0"/>
              </a:rPr>
              <a:t> koji se označavaju sa </a:t>
            </a:r>
            <a:r>
              <a:rPr lang="hr-HR" sz="2800" b="1" dirty="0" smtClean="0">
                <a:latin typeface="Times New Roman" pitchFamily="18" charset="0"/>
                <a:cs typeface="Times New Roman" pitchFamily="18" charset="0"/>
              </a:rPr>
              <a:t>dB</a:t>
            </a:r>
            <a:r>
              <a:rPr lang="hr-HR" sz="2800" dirty="0" smtClean="0">
                <a:latin typeface="Times New Roman" pitchFamily="18" charset="0"/>
                <a:cs typeface="Times New Roman" pitchFamily="18" charset="0"/>
              </a:rPr>
              <a:t>. Za šapat iznosi 10 dB, a za glasan govor 50 dB. Ako je jačina zvuka veća od 130 dB, dolazi do oštećenja bubnjića.</a:t>
            </a:r>
            <a:r>
              <a:rPr lang="vi-VN" sz="2800" dirty="0" smtClean="0">
                <a:latin typeface="Times New Roman" pitchFamily="18" charset="0"/>
                <a:cs typeface="Times New Roman" pitchFamily="18" charset="0"/>
              </a:rPr>
              <a:t> </a:t>
            </a:r>
            <a:endParaRPr lang="hr-HR" sz="2800" dirty="0" smtClean="0">
              <a:latin typeface="Times New Roman" pitchFamily="18" charset="0"/>
              <a:cs typeface="Times New Roman" pitchFamily="18" charset="0"/>
            </a:endParaRPr>
          </a:p>
          <a:p>
            <a:pPr>
              <a:buNone/>
            </a:pPr>
            <a:endParaRPr lang="hr-HR" sz="2800" dirty="0" smtClean="0">
              <a:latin typeface="Times New Roman" pitchFamily="18" charset="0"/>
              <a:cs typeface="Times New Roman" pitchFamily="18" charset="0"/>
            </a:endParaRPr>
          </a:p>
          <a:p>
            <a:r>
              <a:rPr lang="vi-VN" sz="2800" dirty="0" smtClean="0"/>
              <a:t>Kada zvuk pri širenju naiđe na prepreke o njih se odbija i vraća nazad prema izvoru. Ta pojava naziva se </a:t>
            </a:r>
            <a:r>
              <a:rPr lang="vi-VN" sz="2800" b="1" dirty="0" smtClean="0"/>
              <a:t>jeka</a:t>
            </a:r>
            <a:r>
              <a:rPr lang="vi-VN" sz="2800" dirty="0" smtClean="0"/>
              <a:t>.</a:t>
            </a:r>
            <a:br>
              <a:rPr lang="vi-VN" sz="2800" dirty="0" smtClean="0"/>
            </a:br>
            <a:r>
              <a:rPr lang="vi-VN" sz="2800" dirty="0" smtClean="0"/>
              <a:t/>
            </a:r>
            <a:br>
              <a:rPr lang="vi-VN" sz="2800" dirty="0" smtClean="0"/>
            </a:br>
            <a:endParaRPr lang="hr-H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457200" y="188640"/>
            <a:ext cx="7467600" cy="6285312"/>
          </a:xfrm>
        </p:spPr>
        <p:txBody>
          <a:bodyPr>
            <a:normAutofit/>
          </a:bodyPr>
          <a:lstStyle/>
          <a:p>
            <a:r>
              <a:rPr lang="vi-VN" sz="2800" dirty="0" smtClean="0"/>
              <a:t>Na osnovu jeke ultrazvuka mnoge životinje komuniciraju i kreću se u prostoru. Tako šišmiš odašilje ultrazvučne valove koji se odbijaju o prepreku te ih on prima i određuje položaj prepreke. Na isti način i dupin određuje položaj plijena u moru. Na temelju tih spoznaja izrađen je radar. </a:t>
            </a:r>
            <a:br>
              <a:rPr lang="vi-VN" sz="2800" dirty="0" smtClean="0"/>
            </a:br>
            <a:r>
              <a:rPr lang="vi-VN" sz="2800" dirty="0" smtClean="0"/>
              <a:t/>
            </a:r>
            <a:br>
              <a:rPr lang="vi-VN" sz="2800" dirty="0" smtClean="0"/>
            </a:br>
            <a:r>
              <a:rPr lang="vi-VN" sz="2800" dirty="0" smtClean="0"/>
              <a:t>Ultrazvučna jeka koristi se i u medicini, a za razliku od rendgena, nije uopće štetna za zdravlje.</a:t>
            </a:r>
            <a:endParaRPr lang="hr-H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7467600" cy="994122"/>
          </a:xfrm>
        </p:spPr>
        <p:txBody>
          <a:bodyPr/>
          <a:lstStyle/>
          <a:p>
            <a:r>
              <a:rPr lang="hr-HR" dirty="0" smtClean="0"/>
              <a:t>Kako se zvuk dijeli?</a:t>
            </a:r>
            <a:endParaRPr lang="hr-HR" dirty="0"/>
          </a:p>
        </p:txBody>
      </p:sp>
      <p:sp>
        <p:nvSpPr>
          <p:cNvPr id="3" name="Rezervirano mjesto sadržaja 2"/>
          <p:cNvSpPr>
            <a:spLocks noGrp="1"/>
          </p:cNvSpPr>
          <p:nvPr>
            <p:ph sz="quarter" idx="1"/>
          </p:nvPr>
        </p:nvSpPr>
        <p:spPr>
          <a:xfrm>
            <a:off x="0" y="1556792"/>
            <a:ext cx="8100392" cy="5301208"/>
          </a:xfrm>
        </p:spPr>
        <p:txBody>
          <a:bodyPr>
            <a:normAutofit/>
          </a:bodyPr>
          <a:lstStyle/>
          <a:p>
            <a:r>
              <a:rPr lang="vi-VN" sz="2800" dirty="0" smtClean="0">
                <a:latin typeface="+mj-lt"/>
              </a:rPr>
              <a:t>Zvuk se dijeli na </a:t>
            </a:r>
            <a:r>
              <a:rPr lang="vi-VN" sz="2800" b="1" dirty="0" smtClean="0">
                <a:latin typeface="+mj-lt"/>
              </a:rPr>
              <a:t>tonove i šumove</a:t>
            </a:r>
            <a:r>
              <a:rPr lang="vi-VN" sz="2800" dirty="0" smtClean="0">
                <a:latin typeface="+mj-lt"/>
              </a:rPr>
              <a:t>. Tonovi nastaju titranjem izvora stalnom frekvencijom, a šumovi titranjem izvora promjenjivom frekvencijom. Frekvencijom izvora određena je i visina tona. Visoki tonovi nastaju titranjem izvora velikim frekvencijama, a duboki tonovi titranjem izvora malim frekvencijama. Sjetimo se da je frekvencija broj titraja u sekundi</a:t>
            </a:r>
            <a:r>
              <a:rPr lang="hr-HR" sz="2800" dirty="0" smtClean="0">
                <a:latin typeface="+mj-lt"/>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Šum i ton</a:t>
            </a:r>
            <a:endParaRPr lang="hr-HR" dirty="0"/>
          </a:p>
        </p:txBody>
      </p:sp>
      <p:sp>
        <p:nvSpPr>
          <p:cNvPr id="3" name="Rezervirano mjesto sadržaja 2"/>
          <p:cNvSpPr>
            <a:spLocks noGrp="1"/>
          </p:cNvSpPr>
          <p:nvPr>
            <p:ph sz="quarter" idx="1"/>
          </p:nvPr>
        </p:nvSpPr>
        <p:spPr/>
        <p:txBody>
          <a:bodyPr>
            <a:normAutofit/>
          </a:bodyPr>
          <a:lstStyle/>
          <a:p>
            <a:r>
              <a:rPr lang="vi-VN" dirty="0" smtClean="0"/>
              <a:t>Šum je nepravino titranje tijela.</a:t>
            </a:r>
            <a:br>
              <a:rPr lang="vi-VN" dirty="0" smtClean="0"/>
            </a:br>
            <a:r>
              <a:rPr lang="vi-VN" dirty="0" smtClean="0"/>
              <a:t>Primjer: Čujemo šum lišća na vjetru. </a:t>
            </a:r>
            <a:endParaRPr lang="hr-HR" dirty="0" smtClean="0"/>
          </a:p>
          <a:p>
            <a:endParaRPr lang="hr-HR" dirty="0" smtClean="0"/>
          </a:p>
          <a:p>
            <a:r>
              <a:rPr lang="vi-VN" dirty="0" smtClean="0"/>
              <a:t>Ton je pravilno titranje tijela. Ton je zvuk stalne frekvencije.</a:t>
            </a:r>
            <a:br>
              <a:rPr lang="vi-VN" dirty="0" smtClean="0"/>
            </a:br>
            <a:r>
              <a:rPr lang="vi-VN" dirty="0" smtClean="0"/>
              <a:t>Primjer: Čujemo ton lijepog pjevanja ili sviranja na nekom glazbalu. </a:t>
            </a:r>
            <a:br>
              <a:rPr lang="vi-VN" dirty="0" smtClean="0"/>
            </a:br>
            <a:endParaRPr lang="hr-HR"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119</TotalTime>
  <Words>1538</Words>
  <Application>Microsoft Office PowerPoint</Application>
  <PresentationFormat>Prikaz na zaslonu (4:3)</PresentationFormat>
  <Paragraphs>127</Paragraphs>
  <Slides>35</Slides>
  <Notes>0</Notes>
  <HiddenSlides>0</HiddenSlides>
  <MMClips>0</MMClips>
  <ScaleCrop>false</ScaleCrop>
  <HeadingPairs>
    <vt:vector size="4" baseType="variant">
      <vt:variant>
        <vt:lpstr>Tema</vt:lpstr>
      </vt:variant>
      <vt:variant>
        <vt:i4>1</vt:i4>
      </vt:variant>
      <vt:variant>
        <vt:lpstr>Naslovi slajdova</vt:lpstr>
      </vt:variant>
      <vt:variant>
        <vt:i4>35</vt:i4>
      </vt:variant>
    </vt:vector>
  </HeadingPairs>
  <TitlesOfParts>
    <vt:vector size="36" baseType="lpstr">
      <vt:lpstr>Oriel</vt:lpstr>
      <vt:lpstr>Slajd 1</vt:lpstr>
      <vt:lpstr>Kako nastaje zvuk?</vt:lpstr>
      <vt:lpstr>Brzina zvuka</vt:lpstr>
      <vt:lpstr>Intezitet</vt:lpstr>
      <vt:lpstr>Kako ljudsko uho doživljava zvuk?</vt:lpstr>
      <vt:lpstr>Slajd 6</vt:lpstr>
      <vt:lpstr>Slajd 7</vt:lpstr>
      <vt:lpstr>Kako se zvuk dijeli?</vt:lpstr>
      <vt:lpstr>Šum i ton</vt:lpstr>
      <vt:lpstr>Slajd 10</vt:lpstr>
      <vt:lpstr>Slajd 11</vt:lpstr>
      <vt:lpstr>Slajd 12</vt:lpstr>
      <vt:lpstr>Brzina zvuka u moru</vt:lpstr>
      <vt:lpstr>Slajd 14</vt:lpstr>
      <vt:lpstr>Slajd 15</vt:lpstr>
      <vt:lpstr>Jačina zvuka </vt:lpstr>
      <vt:lpstr>Jačina zvuka kod životinja</vt:lpstr>
      <vt:lpstr>zvučni zid</vt:lpstr>
      <vt:lpstr>Slajd 19</vt:lpstr>
      <vt:lpstr>Slajd 20</vt:lpstr>
      <vt:lpstr>Zvučni tlak</vt:lpstr>
      <vt:lpstr>Izvor zvuka</vt:lpstr>
      <vt:lpstr>Slajd 23</vt:lpstr>
      <vt:lpstr>Zvučni valovi</vt:lpstr>
      <vt:lpstr>Slajd 25</vt:lpstr>
      <vt:lpstr>Vakuum</vt:lpstr>
      <vt:lpstr>Slajd 27</vt:lpstr>
      <vt:lpstr>Slajd 28</vt:lpstr>
      <vt:lpstr>Buka</vt:lpstr>
      <vt:lpstr>Slajd 30</vt:lpstr>
      <vt:lpstr>Slajd 31</vt:lpstr>
      <vt:lpstr>Vibracije</vt:lpstr>
      <vt:lpstr>Slajd 33</vt:lpstr>
      <vt:lpstr>Slajd 34</vt:lpstr>
      <vt:lpstr>Slajd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ZVUK</dc:title>
  <dc:creator>IVANA</dc:creator>
  <cp:lastModifiedBy>MARY</cp:lastModifiedBy>
  <cp:revision>12</cp:revision>
  <dcterms:created xsi:type="dcterms:W3CDTF">2016-02-02T15:48:04Z</dcterms:created>
  <dcterms:modified xsi:type="dcterms:W3CDTF">2016-03-09T20:29:23Z</dcterms:modified>
</cp:coreProperties>
</file>