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21" r:id="rId3"/>
    <p:sldId id="324" r:id="rId4"/>
    <p:sldId id="329" r:id="rId5"/>
    <p:sldId id="330" r:id="rId6"/>
    <p:sldId id="327" r:id="rId7"/>
    <p:sldId id="274" r:id="rId8"/>
    <p:sldId id="332" r:id="rId9"/>
    <p:sldId id="328" r:id="rId10"/>
    <p:sldId id="287" r:id="rId11"/>
    <p:sldId id="290" r:id="rId12"/>
    <p:sldId id="288" r:id="rId13"/>
    <p:sldId id="304" r:id="rId14"/>
    <p:sldId id="307" r:id="rId15"/>
    <p:sldId id="325" r:id="rId16"/>
    <p:sldId id="302" r:id="rId17"/>
    <p:sldId id="326" r:id="rId18"/>
    <p:sldId id="305" r:id="rId19"/>
    <p:sldId id="309" r:id="rId20"/>
    <p:sldId id="313" r:id="rId21"/>
    <p:sldId id="312" r:id="rId22"/>
    <p:sldId id="333" r:id="rId23"/>
    <p:sldId id="285" r:id="rId24"/>
    <p:sldId id="286" r:id="rId25"/>
    <p:sldId id="280" r:id="rId26"/>
    <p:sldId id="296" r:id="rId27"/>
    <p:sldId id="295" r:id="rId28"/>
    <p:sldId id="311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6A1C"/>
    <a:srgbClr val="56E8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BE1F8-7CF1-4BAF-AB8D-9BD8D250A850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731FF95C-54E1-4E16-91F9-D3FF3334F63C}">
      <dgm:prSet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cs typeface="Calibri" panose="020F0502020204030204" pitchFamily="34" charset="0"/>
            </a:rPr>
            <a:t>Planiranje učenja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36A62B-1A9D-4324-88A3-C7BC0DB7706A}" type="parTrans" cxnId="{B2188050-2EC5-4CDC-AB8B-21041F0429F1}">
      <dgm:prSet/>
      <dgm:spPr/>
      <dgm:t>
        <a:bodyPr/>
        <a:lstStyle/>
        <a:p>
          <a:endParaRPr lang="en-US"/>
        </a:p>
      </dgm:t>
    </dgm:pt>
    <dgm:pt modelId="{3C84F087-803C-4EF2-9042-84A86A50AB23}" type="sibTrans" cxnId="{B2188050-2EC5-4CDC-AB8B-21041F0429F1}">
      <dgm:prSet/>
      <dgm:spPr/>
      <dgm:t>
        <a:bodyPr/>
        <a:lstStyle/>
        <a:p>
          <a:endParaRPr lang="en-US"/>
        </a:p>
      </dgm:t>
    </dgm:pt>
    <dgm:pt modelId="{F1BB8F0A-9162-4002-836F-40F969DA51CF}">
      <dgm:prSet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cs typeface="Calibri" panose="020F0502020204030204" pitchFamily="34" charset="0"/>
            </a:rPr>
            <a:t>Koncentracija i motivacija za učenje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0D7467-C5FA-472F-99FF-AC02CBC7D8CC}" type="parTrans" cxnId="{16745BB7-4E49-469E-A5ED-99770F1F8D77}">
      <dgm:prSet/>
      <dgm:spPr/>
      <dgm:t>
        <a:bodyPr/>
        <a:lstStyle/>
        <a:p>
          <a:endParaRPr lang="en-US"/>
        </a:p>
      </dgm:t>
    </dgm:pt>
    <dgm:pt modelId="{8732C2D6-C9B7-45B2-86CE-18C3687398B9}" type="sibTrans" cxnId="{16745BB7-4E49-469E-A5ED-99770F1F8D77}">
      <dgm:prSet/>
      <dgm:spPr/>
      <dgm:t>
        <a:bodyPr/>
        <a:lstStyle/>
        <a:p>
          <a:endParaRPr lang="en-US"/>
        </a:p>
      </dgm:t>
    </dgm:pt>
    <dgm:pt modelId="{4811749F-56C0-4E84-9733-9FE7D1B5BF28}">
      <dgm:prSet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cs typeface="Calibri" panose="020F0502020204030204" pitchFamily="34" charset="0"/>
            </a:rPr>
            <a:t>Tehnike učenja 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6D0C62-4FFC-4B5A-9E15-8735A9D09518}" type="parTrans" cxnId="{F6A1CD3E-DAAF-4B53-A784-275174C8C3A3}">
      <dgm:prSet/>
      <dgm:spPr/>
      <dgm:t>
        <a:bodyPr/>
        <a:lstStyle/>
        <a:p>
          <a:endParaRPr lang="en-US"/>
        </a:p>
      </dgm:t>
    </dgm:pt>
    <dgm:pt modelId="{EA13F420-4D1D-4060-B031-4A16C50802F1}" type="sibTrans" cxnId="{F6A1CD3E-DAAF-4B53-A784-275174C8C3A3}">
      <dgm:prSet/>
      <dgm:spPr/>
      <dgm:t>
        <a:bodyPr/>
        <a:lstStyle/>
        <a:p>
          <a:endParaRPr lang="en-US"/>
        </a:p>
      </dgm:t>
    </dgm:pt>
    <dgm:pt modelId="{1297ABD2-2299-405D-A164-5BFBF61EEEE2}">
      <dgm:prSet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cs typeface="Calibri" panose="020F0502020204030204" pitchFamily="34" charset="0"/>
            </a:rPr>
            <a:t>Stilovi učenja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19AF2C-751A-4217-A571-D3CD90E7EBE1}" type="parTrans" cxnId="{614C676C-4AA1-4A04-A116-17E74C78C0E3}">
      <dgm:prSet/>
      <dgm:spPr/>
      <dgm:t>
        <a:bodyPr/>
        <a:lstStyle/>
        <a:p>
          <a:endParaRPr lang="en-US"/>
        </a:p>
      </dgm:t>
    </dgm:pt>
    <dgm:pt modelId="{C233F172-7BCF-46B6-B2AA-C7130E78D2DA}" type="sibTrans" cxnId="{614C676C-4AA1-4A04-A116-17E74C78C0E3}">
      <dgm:prSet/>
      <dgm:spPr/>
      <dgm:t>
        <a:bodyPr/>
        <a:lstStyle/>
        <a:p>
          <a:endParaRPr lang="en-US"/>
        </a:p>
      </dgm:t>
    </dgm:pt>
    <dgm:pt modelId="{B090AEC1-1C66-46A9-9EDD-5A3C70AA71BA}">
      <dgm:prSet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cs typeface="Calibri" panose="020F0502020204030204" pitchFamily="34" charset="0"/>
            </a:rPr>
            <a:t>Strah od ispita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C1255F-5D75-467D-B00F-299B28838A63}" type="parTrans" cxnId="{AE108646-BC7F-45CA-B82A-9AA1F045A63A}">
      <dgm:prSet/>
      <dgm:spPr/>
      <dgm:t>
        <a:bodyPr/>
        <a:lstStyle/>
        <a:p>
          <a:endParaRPr lang="en-US"/>
        </a:p>
      </dgm:t>
    </dgm:pt>
    <dgm:pt modelId="{27D7BC5D-907A-4C19-87AF-2C0ABA34754C}" type="sibTrans" cxnId="{AE108646-BC7F-45CA-B82A-9AA1F045A63A}">
      <dgm:prSet/>
      <dgm:spPr/>
      <dgm:t>
        <a:bodyPr/>
        <a:lstStyle/>
        <a:p>
          <a:endParaRPr lang="en-US"/>
        </a:p>
      </dgm:t>
    </dgm:pt>
    <dgm:pt modelId="{B09D0D94-0D48-4B4B-8C6E-FA6ED8DCD0CF}" type="pres">
      <dgm:prSet presAssocID="{8BCBE1F8-7CF1-4BAF-AB8D-9BD8D250A8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18D69B1-17D2-4106-9BEC-728318D5BFF6}" type="pres">
      <dgm:prSet presAssocID="{731FF95C-54E1-4E16-91F9-D3FF3334F63C}" presName="node" presStyleLbl="node1" presStyleIdx="0" presStyleCnt="5" custLinFactNeighborX="6" custLinFactNeighborY="9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BD7BC1-86DC-4CC2-92D3-D7FC6274A9F0}" type="pres">
      <dgm:prSet presAssocID="{3C84F087-803C-4EF2-9042-84A86A50AB23}" presName="sibTrans" presStyleCnt="0"/>
      <dgm:spPr/>
    </dgm:pt>
    <dgm:pt modelId="{76242836-1CF9-4039-B777-891253995094}" type="pres">
      <dgm:prSet presAssocID="{F1BB8F0A-9162-4002-836F-40F969DA51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FE1928-F240-4059-B75E-3EDC7D6BBC3A}" type="pres">
      <dgm:prSet presAssocID="{8732C2D6-C9B7-45B2-86CE-18C3687398B9}" presName="sibTrans" presStyleCnt="0"/>
      <dgm:spPr/>
    </dgm:pt>
    <dgm:pt modelId="{904C9034-6CDE-4BD1-A700-231CD55CC90B}" type="pres">
      <dgm:prSet presAssocID="{4811749F-56C0-4E84-9733-9FE7D1B5BF2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6D9B85-B230-4F41-B1BD-486EF266428B}" type="pres">
      <dgm:prSet presAssocID="{EA13F420-4D1D-4060-B031-4A16C50802F1}" presName="sibTrans" presStyleCnt="0"/>
      <dgm:spPr/>
    </dgm:pt>
    <dgm:pt modelId="{3380E1AB-7785-446B-BBEB-161257AAFEFA}" type="pres">
      <dgm:prSet presAssocID="{1297ABD2-2299-405D-A164-5BFBF61EEE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14A67C-3EFB-4CB7-9D03-29674740B5E4}" type="pres">
      <dgm:prSet presAssocID="{C233F172-7BCF-46B6-B2AA-C7130E78D2DA}" presName="sibTrans" presStyleCnt="0"/>
      <dgm:spPr/>
    </dgm:pt>
    <dgm:pt modelId="{3120F462-0454-4FFB-9EB7-17A50BD484A9}" type="pres">
      <dgm:prSet presAssocID="{B090AEC1-1C66-46A9-9EDD-5A3C70AA71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E108646-BC7F-45CA-B82A-9AA1F045A63A}" srcId="{8BCBE1F8-7CF1-4BAF-AB8D-9BD8D250A850}" destId="{B090AEC1-1C66-46A9-9EDD-5A3C70AA71BA}" srcOrd="4" destOrd="0" parTransId="{24C1255F-5D75-467D-B00F-299B28838A63}" sibTransId="{27D7BC5D-907A-4C19-87AF-2C0ABA34754C}"/>
    <dgm:cxn modelId="{16745BB7-4E49-469E-A5ED-99770F1F8D77}" srcId="{8BCBE1F8-7CF1-4BAF-AB8D-9BD8D250A850}" destId="{F1BB8F0A-9162-4002-836F-40F969DA51CF}" srcOrd="1" destOrd="0" parTransId="{C70D7467-C5FA-472F-99FF-AC02CBC7D8CC}" sibTransId="{8732C2D6-C9B7-45B2-86CE-18C3687398B9}"/>
    <dgm:cxn modelId="{5BD468E2-7779-4DEE-B75F-9CD5D2663E35}" type="presOf" srcId="{8BCBE1F8-7CF1-4BAF-AB8D-9BD8D250A850}" destId="{B09D0D94-0D48-4B4B-8C6E-FA6ED8DCD0CF}" srcOrd="0" destOrd="0" presId="urn:microsoft.com/office/officeart/2005/8/layout/default#1"/>
    <dgm:cxn modelId="{F6A1CD3E-DAAF-4B53-A784-275174C8C3A3}" srcId="{8BCBE1F8-7CF1-4BAF-AB8D-9BD8D250A850}" destId="{4811749F-56C0-4E84-9733-9FE7D1B5BF28}" srcOrd="2" destOrd="0" parTransId="{C06D0C62-4FFC-4B5A-9E15-8735A9D09518}" sibTransId="{EA13F420-4D1D-4060-B031-4A16C50802F1}"/>
    <dgm:cxn modelId="{AE47956D-75EA-4BF4-9B19-F33E4CE50CE8}" type="presOf" srcId="{B090AEC1-1C66-46A9-9EDD-5A3C70AA71BA}" destId="{3120F462-0454-4FFB-9EB7-17A50BD484A9}" srcOrd="0" destOrd="0" presId="urn:microsoft.com/office/officeart/2005/8/layout/default#1"/>
    <dgm:cxn modelId="{289ECCE3-A935-4AFF-82C6-D3A2263C4ADB}" type="presOf" srcId="{1297ABD2-2299-405D-A164-5BFBF61EEEE2}" destId="{3380E1AB-7785-446B-BBEB-161257AAFEFA}" srcOrd="0" destOrd="0" presId="urn:microsoft.com/office/officeart/2005/8/layout/default#1"/>
    <dgm:cxn modelId="{B2188050-2EC5-4CDC-AB8B-21041F0429F1}" srcId="{8BCBE1F8-7CF1-4BAF-AB8D-9BD8D250A850}" destId="{731FF95C-54E1-4E16-91F9-D3FF3334F63C}" srcOrd="0" destOrd="0" parTransId="{F436A62B-1A9D-4324-88A3-C7BC0DB7706A}" sibTransId="{3C84F087-803C-4EF2-9042-84A86A50AB23}"/>
    <dgm:cxn modelId="{1D58FEA0-21C7-4F57-A312-91C8C9FFAEDB}" type="presOf" srcId="{4811749F-56C0-4E84-9733-9FE7D1B5BF28}" destId="{904C9034-6CDE-4BD1-A700-231CD55CC90B}" srcOrd="0" destOrd="0" presId="urn:microsoft.com/office/officeart/2005/8/layout/default#1"/>
    <dgm:cxn modelId="{265F8243-9FA3-4D21-95E0-FABF60B76224}" type="presOf" srcId="{F1BB8F0A-9162-4002-836F-40F969DA51CF}" destId="{76242836-1CF9-4039-B777-891253995094}" srcOrd="0" destOrd="0" presId="urn:microsoft.com/office/officeart/2005/8/layout/default#1"/>
    <dgm:cxn modelId="{614C676C-4AA1-4A04-A116-17E74C78C0E3}" srcId="{8BCBE1F8-7CF1-4BAF-AB8D-9BD8D250A850}" destId="{1297ABD2-2299-405D-A164-5BFBF61EEEE2}" srcOrd="3" destOrd="0" parTransId="{0A19AF2C-751A-4217-A571-D3CD90E7EBE1}" sibTransId="{C233F172-7BCF-46B6-B2AA-C7130E78D2DA}"/>
    <dgm:cxn modelId="{012236C1-0B70-4F70-8F8E-12CAB93C090B}" type="presOf" srcId="{731FF95C-54E1-4E16-91F9-D3FF3334F63C}" destId="{218D69B1-17D2-4106-9BEC-728318D5BFF6}" srcOrd="0" destOrd="0" presId="urn:microsoft.com/office/officeart/2005/8/layout/default#1"/>
    <dgm:cxn modelId="{DB9D4C08-6D28-4381-AFDD-373E1B048B55}" type="presParOf" srcId="{B09D0D94-0D48-4B4B-8C6E-FA6ED8DCD0CF}" destId="{218D69B1-17D2-4106-9BEC-728318D5BFF6}" srcOrd="0" destOrd="0" presId="urn:microsoft.com/office/officeart/2005/8/layout/default#1"/>
    <dgm:cxn modelId="{E1A2ACBB-5527-4282-AD99-01FBF0FC59E3}" type="presParOf" srcId="{B09D0D94-0D48-4B4B-8C6E-FA6ED8DCD0CF}" destId="{38BD7BC1-86DC-4CC2-92D3-D7FC6274A9F0}" srcOrd="1" destOrd="0" presId="urn:microsoft.com/office/officeart/2005/8/layout/default#1"/>
    <dgm:cxn modelId="{1F949409-9C56-4EE9-97A8-2DA668462735}" type="presParOf" srcId="{B09D0D94-0D48-4B4B-8C6E-FA6ED8DCD0CF}" destId="{76242836-1CF9-4039-B777-891253995094}" srcOrd="2" destOrd="0" presId="urn:microsoft.com/office/officeart/2005/8/layout/default#1"/>
    <dgm:cxn modelId="{41BD3654-D8DE-42CC-9089-D7099BBB01D8}" type="presParOf" srcId="{B09D0D94-0D48-4B4B-8C6E-FA6ED8DCD0CF}" destId="{59FE1928-F240-4059-B75E-3EDC7D6BBC3A}" srcOrd="3" destOrd="0" presId="urn:microsoft.com/office/officeart/2005/8/layout/default#1"/>
    <dgm:cxn modelId="{A1F0DCE7-285B-4ED2-8FA7-2CA3B9A81982}" type="presParOf" srcId="{B09D0D94-0D48-4B4B-8C6E-FA6ED8DCD0CF}" destId="{904C9034-6CDE-4BD1-A700-231CD55CC90B}" srcOrd="4" destOrd="0" presId="urn:microsoft.com/office/officeart/2005/8/layout/default#1"/>
    <dgm:cxn modelId="{C6092D0C-3DD1-446C-93ED-9615937BC16A}" type="presParOf" srcId="{B09D0D94-0D48-4B4B-8C6E-FA6ED8DCD0CF}" destId="{626D9B85-B230-4F41-B1BD-486EF266428B}" srcOrd="5" destOrd="0" presId="urn:microsoft.com/office/officeart/2005/8/layout/default#1"/>
    <dgm:cxn modelId="{FE24FD22-9C3F-4301-8C11-42B696D77854}" type="presParOf" srcId="{B09D0D94-0D48-4B4B-8C6E-FA6ED8DCD0CF}" destId="{3380E1AB-7785-446B-BBEB-161257AAFEFA}" srcOrd="6" destOrd="0" presId="urn:microsoft.com/office/officeart/2005/8/layout/default#1"/>
    <dgm:cxn modelId="{97A3164B-A6CC-4F20-AC83-D3364699C9BD}" type="presParOf" srcId="{B09D0D94-0D48-4B4B-8C6E-FA6ED8DCD0CF}" destId="{6B14A67C-3EFB-4CB7-9D03-29674740B5E4}" srcOrd="7" destOrd="0" presId="urn:microsoft.com/office/officeart/2005/8/layout/default#1"/>
    <dgm:cxn modelId="{6F419AE3-93AE-4C32-95E8-05516D05730A}" type="presParOf" srcId="{B09D0D94-0D48-4B4B-8C6E-FA6ED8DCD0CF}" destId="{3120F462-0454-4FFB-9EB7-17A50BD484A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63CDC-A979-44A9-9FE8-7804B4985C7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F8ED7F-9435-4821-87CD-C0EF1FC5EF51}">
      <dgm:prSet custT="1"/>
      <dgm:spPr/>
      <dgm:t>
        <a:bodyPr/>
        <a:lstStyle/>
        <a:p>
          <a:pPr algn="ctr"/>
          <a:r>
            <a:rPr lang="hr-HR" sz="2400" b="0" dirty="0">
              <a:latin typeface="Calibri" panose="020F0502020204030204" pitchFamily="34" charset="0"/>
              <a:cs typeface="Calibri" panose="020F0502020204030204" pitchFamily="34" charset="0"/>
            </a:rPr>
            <a:t>Specifične teškoće koje se mogu javiti:</a:t>
          </a:r>
          <a:endParaRPr lang="en-US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1DC13F-0B06-494A-BD77-058789E2151C}" type="parTrans" cxnId="{E462DDD1-99BD-43DF-A7E2-783E3CE4764A}">
      <dgm:prSet/>
      <dgm:spPr/>
      <dgm:t>
        <a:bodyPr/>
        <a:lstStyle/>
        <a:p>
          <a:endParaRPr lang="en-US"/>
        </a:p>
      </dgm:t>
    </dgm:pt>
    <dgm:pt modelId="{C82D0FEE-2D43-4E4E-BD12-BF34C579E4AD}" type="sibTrans" cxnId="{E462DDD1-99BD-43DF-A7E2-783E3CE4764A}">
      <dgm:prSet/>
      <dgm:spPr/>
      <dgm:t>
        <a:bodyPr/>
        <a:lstStyle/>
        <a:p>
          <a:endParaRPr lang="en-US"/>
        </a:p>
      </dgm:t>
    </dgm:pt>
    <dgm:pt modelId="{6C8A4E94-ABD4-421C-AB18-75F6EBBBCDC9}">
      <dgm:prSet custT="1"/>
      <dgm:spPr/>
      <dgm:t>
        <a:bodyPr/>
        <a:lstStyle/>
        <a:p>
          <a:pPr algn="ctr"/>
          <a:r>
            <a:rPr lang="hr-HR" sz="2400" dirty="0">
              <a:latin typeface="Calibri" panose="020F0502020204030204" pitchFamily="34" charset="0"/>
              <a:cs typeface="Calibri" panose="020F0502020204030204" pitchFamily="34" charset="0"/>
            </a:rPr>
            <a:t>slabiji uspjeh u učenju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35232-CCC6-4671-989C-070BA231F8AA}" type="parTrans" cxnId="{F4664D88-3A85-4D69-B14E-8E5924BB0EB1}">
      <dgm:prSet/>
      <dgm:spPr/>
      <dgm:t>
        <a:bodyPr/>
        <a:lstStyle/>
        <a:p>
          <a:endParaRPr lang="en-US"/>
        </a:p>
      </dgm:t>
    </dgm:pt>
    <dgm:pt modelId="{E4423479-8BDF-4939-88E1-B973BDDF42FF}" type="sibTrans" cxnId="{F4664D88-3A85-4D69-B14E-8E5924BB0EB1}">
      <dgm:prSet/>
      <dgm:spPr/>
      <dgm:t>
        <a:bodyPr/>
        <a:lstStyle/>
        <a:p>
          <a:endParaRPr lang="en-US"/>
        </a:p>
      </dgm:t>
    </dgm:pt>
    <dgm:pt modelId="{2BF8A3A3-FE60-4CD5-8901-05CB2B5952EE}">
      <dgm:prSet custT="1"/>
      <dgm:spPr/>
      <dgm:t>
        <a:bodyPr/>
        <a:lstStyle/>
        <a:p>
          <a:pPr algn="r"/>
          <a:r>
            <a:rPr lang="hr-HR" sz="2400" dirty="0">
              <a:latin typeface="Calibri" panose="020F0502020204030204" pitchFamily="34" charset="0"/>
              <a:cs typeface="Calibri" panose="020F0502020204030204" pitchFamily="34" charset="0"/>
            </a:rPr>
            <a:t>znatne promjene u stavu prema učenju i školi uopće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28639D-755B-412C-88B6-370852FBB4AB}" type="parTrans" cxnId="{97EDD89A-48B6-4C4A-9048-1D97C7F1169D}">
      <dgm:prSet/>
      <dgm:spPr/>
      <dgm:t>
        <a:bodyPr/>
        <a:lstStyle/>
        <a:p>
          <a:endParaRPr lang="en-US"/>
        </a:p>
      </dgm:t>
    </dgm:pt>
    <dgm:pt modelId="{797D7823-DA4E-4A59-AD2C-F501787330D0}" type="sibTrans" cxnId="{97EDD89A-48B6-4C4A-9048-1D97C7F1169D}">
      <dgm:prSet/>
      <dgm:spPr/>
      <dgm:t>
        <a:bodyPr/>
        <a:lstStyle/>
        <a:p>
          <a:endParaRPr lang="en-US"/>
        </a:p>
      </dgm:t>
    </dgm:pt>
    <dgm:pt modelId="{82DE0E05-799A-449C-AD12-B63173389D7A}" type="pres">
      <dgm:prSet presAssocID="{DCE63CDC-A979-44A9-9FE8-7804B4985C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BAB65F5-11BB-449B-ABB9-120DA7386D3A}" type="pres">
      <dgm:prSet presAssocID="{DCE63CDC-A979-44A9-9FE8-7804B4985C79}" presName="dummyMaxCanvas" presStyleCnt="0">
        <dgm:presLayoutVars/>
      </dgm:prSet>
      <dgm:spPr/>
    </dgm:pt>
    <dgm:pt modelId="{3C76B18C-47CF-4050-9279-3DB4DC76407B}" type="pres">
      <dgm:prSet presAssocID="{DCE63CDC-A979-44A9-9FE8-7804B4985C79}" presName="ThreeNodes_1" presStyleLbl="node1" presStyleIdx="0" presStyleCnt="3" custScaleY="104726" custLinFactNeighborX="-4" custLinFactNeighborY="315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14E3EE-DBA4-4D60-BD63-55C14BC46016}" type="pres">
      <dgm:prSet presAssocID="{DCE63CDC-A979-44A9-9FE8-7804B4985C79}" presName="ThreeNodes_2" presStyleLbl="node1" presStyleIdx="1" presStyleCnt="3" custScaleY="690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F29DCE-63A2-44CE-AA56-D187513DAB05}" type="pres">
      <dgm:prSet presAssocID="{DCE63CDC-A979-44A9-9FE8-7804B4985C79}" presName="ThreeNodes_3" presStyleLbl="node1" presStyleIdx="2" presStyleCnt="3" custScaleY="664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30E287-D593-4AAA-8C49-4A32CA5204B2}" type="pres">
      <dgm:prSet presAssocID="{DCE63CDC-A979-44A9-9FE8-7804B4985C7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4E2A63-2259-4A68-87B3-AB683CC3DAB1}" type="pres">
      <dgm:prSet presAssocID="{DCE63CDC-A979-44A9-9FE8-7804B4985C7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E44F4C-AD30-4EB4-A8D0-89AB45A4C4E2}" type="pres">
      <dgm:prSet presAssocID="{DCE63CDC-A979-44A9-9FE8-7804B4985C7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DEC644-CE96-4220-AAE9-A3A715B2E9A6}" type="pres">
      <dgm:prSet presAssocID="{DCE63CDC-A979-44A9-9FE8-7804B4985C7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0F37A7-05C3-482F-B4B9-DBB379BD53DE}" type="pres">
      <dgm:prSet presAssocID="{DCE63CDC-A979-44A9-9FE8-7804B4985C7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A6B6B94-D04D-4CB0-85D5-D1D8F52E9606}" type="presOf" srcId="{6C8A4E94-ABD4-421C-AB18-75F6EBBBCDC9}" destId="{0914E3EE-DBA4-4D60-BD63-55C14BC46016}" srcOrd="0" destOrd="0" presId="urn:microsoft.com/office/officeart/2005/8/layout/vProcess5"/>
    <dgm:cxn modelId="{AB36E2B1-0E45-4A02-BF52-4E8F57945A38}" type="presOf" srcId="{2BF8A3A3-FE60-4CD5-8901-05CB2B5952EE}" destId="{3BF29DCE-63A2-44CE-AA56-D187513DAB05}" srcOrd="0" destOrd="0" presId="urn:microsoft.com/office/officeart/2005/8/layout/vProcess5"/>
    <dgm:cxn modelId="{F4664D88-3A85-4D69-B14E-8E5924BB0EB1}" srcId="{DCE63CDC-A979-44A9-9FE8-7804B4985C79}" destId="{6C8A4E94-ABD4-421C-AB18-75F6EBBBCDC9}" srcOrd="1" destOrd="0" parTransId="{7CE35232-CCC6-4671-989C-070BA231F8AA}" sibTransId="{E4423479-8BDF-4939-88E1-B973BDDF42FF}"/>
    <dgm:cxn modelId="{6406FC2A-90DC-4C0B-9F67-666F590ECE75}" type="presOf" srcId="{C82D0FEE-2D43-4E4E-BD12-BF34C579E4AD}" destId="{6730E287-D593-4AAA-8C49-4A32CA5204B2}" srcOrd="0" destOrd="0" presId="urn:microsoft.com/office/officeart/2005/8/layout/vProcess5"/>
    <dgm:cxn modelId="{A6BB5916-86DD-4827-87B6-C490418451D0}" type="presOf" srcId="{E4423479-8BDF-4939-88E1-B973BDDF42FF}" destId="{EF4E2A63-2259-4A68-87B3-AB683CC3DAB1}" srcOrd="0" destOrd="0" presId="urn:microsoft.com/office/officeart/2005/8/layout/vProcess5"/>
    <dgm:cxn modelId="{A7FAFCE6-03BE-49DD-A307-FD031CD82D4F}" type="presOf" srcId="{2BF8A3A3-FE60-4CD5-8901-05CB2B5952EE}" destId="{AA0F37A7-05C3-482F-B4B9-DBB379BD53DE}" srcOrd="1" destOrd="0" presId="urn:microsoft.com/office/officeart/2005/8/layout/vProcess5"/>
    <dgm:cxn modelId="{114B789E-A8FA-4B37-AABF-566493B420B5}" type="presOf" srcId="{6C8A4E94-ABD4-421C-AB18-75F6EBBBCDC9}" destId="{58DEC644-CE96-4220-AAE9-A3A715B2E9A6}" srcOrd="1" destOrd="0" presId="urn:microsoft.com/office/officeart/2005/8/layout/vProcess5"/>
    <dgm:cxn modelId="{7F84EDD3-DACE-4BCB-8CBF-D2143DEA4F9D}" type="presOf" srcId="{DCE63CDC-A979-44A9-9FE8-7804B4985C79}" destId="{82DE0E05-799A-449C-AD12-B63173389D7A}" srcOrd="0" destOrd="0" presId="urn:microsoft.com/office/officeart/2005/8/layout/vProcess5"/>
    <dgm:cxn modelId="{AA081A40-AA0D-4AB1-AEFE-008907687355}" type="presOf" srcId="{60F8ED7F-9435-4821-87CD-C0EF1FC5EF51}" destId="{3C76B18C-47CF-4050-9279-3DB4DC76407B}" srcOrd="0" destOrd="0" presId="urn:microsoft.com/office/officeart/2005/8/layout/vProcess5"/>
    <dgm:cxn modelId="{97EDD89A-48B6-4C4A-9048-1D97C7F1169D}" srcId="{DCE63CDC-A979-44A9-9FE8-7804B4985C79}" destId="{2BF8A3A3-FE60-4CD5-8901-05CB2B5952EE}" srcOrd="2" destOrd="0" parTransId="{5228639D-755B-412C-88B6-370852FBB4AB}" sibTransId="{797D7823-DA4E-4A59-AD2C-F501787330D0}"/>
    <dgm:cxn modelId="{E462DDD1-99BD-43DF-A7E2-783E3CE4764A}" srcId="{DCE63CDC-A979-44A9-9FE8-7804B4985C79}" destId="{60F8ED7F-9435-4821-87CD-C0EF1FC5EF51}" srcOrd="0" destOrd="0" parTransId="{DD1DC13F-0B06-494A-BD77-058789E2151C}" sibTransId="{C82D0FEE-2D43-4E4E-BD12-BF34C579E4AD}"/>
    <dgm:cxn modelId="{84559A6B-9FC2-4687-B3F0-8C54025D16FA}" type="presOf" srcId="{60F8ED7F-9435-4821-87CD-C0EF1FC5EF51}" destId="{B2E44F4C-AD30-4EB4-A8D0-89AB45A4C4E2}" srcOrd="1" destOrd="0" presId="urn:microsoft.com/office/officeart/2005/8/layout/vProcess5"/>
    <dgm:cxn modelId="{B54B467B-9E01-47DF-A7F4-CECCE29D8254}" type="presParOf" srcId="{82DE0E05-799A-449C-AD12-B63173389D7A}" destId="{9BAB65F5-11BB-449B-ABB9-120DA7386D3A}" srcOrd="0" destOrd="0" presId="urn:microsoft.com/office/officeart/2005/8/layout/vProcess5"/>
    <dgm:cxn modelId="{0B527380-95F5-4032-BFB8-5EE9FABCDD39}" type="presParOf" srcId="{82DE0E05-799A-449C-AD12-B63173389D7A}" destId="{3C76B18C-47CF-4050-9279-3DB4DC76407B}" srcOrd="1" destOrd="0" presId="urn:microsoft.com/office/officeart/2005/8/layout/vProcess5"/>
    <dgm:cxn modelId="{5043ED74-2B19-4ED9-9E3D-479BFC0C41A0}" type="presParOf" srcId="{82DE0E05-799A-449C-AD12-B63173389D7A}" destId="{0914E3EE-DBA4-4D60-BD63-55C14BC46016}" srcOrd="2" destOrd="0" presId="urn:microsoft.com/office/officeart/2005/8/layout/vProcess5"/>
    <dgm:cxn modelId="{F8749DB6-E642-485B-8DD0-06EF35D3E9DA}" type="presParOf" srcId="{82DE0E05-799A-449C-AD12-B63173389D7A}" destId="{3BF29DCE-63A2-44CE-AA56-D187513DAB05}" srcOrd="3" destOrd="0" presId="urn:microsoft.com/office/officeart/2005/8/layout/vProcess5"/>
    <dgm:cxn modelId="{4BBED06C-6F1E-4F5C-A09A-DE80EDB4219D}" type="presParOf" srcId="{82DE0E05-799A-449C-AD12-B63173389D7A}" destId="{6730E287-D593-4AAA-8C49-4A32CA5204B2}" srcOrd="4" destOrd="0" presId="urn:microsoft.com/office/officeart/2005/8/layout/vProcess5"/>
    <dgm:cxn modelId="{E1B948CC-3292-4228-8700-F6FA831240F4}" type="presParOf" srcId="{82DE0E05-799A-449C-AD12-B63173389D7A}" destId="{EF4E2A63-2259-4A68-87B3-AB683CC3DAB1}" srcOrd="5" destOrd="0" presId="urn:microsoft.com/office/officeart/2005/8/layout/vProcess5"/>
    <dgm:cxn modelId="{E50FE6F8-5464-4600-BD39-AE0FBDA4B671}" type="presParOf" srcId="{82DE0E05-799A-449C-AD12-B63173389D7A}" destId="{B2E44F4C-AD30-4EB4-A8D0-89AB45A4C4E2}" srcOrd="6" destOrd="0" presId="urn:microsoft.com/office/officeart/2005/8/layout/vProcess5"/>
    <dgm:cxn modelId="{52988349-19F5-455A-9F8F-1F10348019CC}" type="presParOf" srcId="{82DE0E05-799A-449C-AD12-B63173389D7A}" destId="{58DEC644-CE96-4220-AAE9-A3A715B2E9A6}" srcOrd="7" destOrd="0" presId="urn:microsoft.com/office/officeart/2005/8/layout/vProcess5"/>
    <dgm:cxn modelId="{FFAF0CBC-585F-44E9-8627-E2C99E0B56A1}" type="presParOf" srcId="{82DE0E05-799A-449C-AD12-B63173389D7A}" destId="{AA0F37A7-05C3-482F-B4B9-DBB379BD53D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6FB4B-8832-485C-9F73-D88FCCCF961B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A3BC0A-1308-46E5-9695-9DDC9C06151D}">
      <dgm:prSet custT="1"/>
      <dgm:spPr/>
      <dgm:t>
        <a:bodyPr/>
        <a:lstStyle/>
        <a:p>
          <a:r>
            <a:rPr lang="hr-H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Tijekom školovanja uglavnom se koristimo lijevom polutkom mozga – akademskom.</a:t>
          </a:r>
          <a:endParaRPr lang="en-US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437409-96E6-4AD6-8E14-A0BF434265BF}" type="parTrans" cxnId="{925A498E-6528-4E60-A24E-480CFE6AD6EF}">
      <dgm:prSet/>
      <dgm:spPr/>
      <dgm:t>
        <a:bodyPr/>
        <a:lstStyle/>
        <a:p>
          <a:endParaRPr lang="en-US"/>
        </a:p>
      </dgm:t>
    </dgm:pt>
    <dgm:pt modelId="{5DB828F7-27B4-4609-912C-5B498ABDF361}" type="sibTrans" cxnId="{925A498E-6528-4E60-A24E-480CFE6AD6EF}">
      <dgm:prSet/>
      <dgm:spPr/>
      <dgm:t>
        <a:bodyPr/>
        <a:lstStyle/>
        <a:p>
          <a:endParaRPr lang="en-US"/>
        </a:p>
      </dgm:t>
    </dgm:pt>
    <dgm:pt modelId="{60DB74A7-AF68-44AF-A15F-C87C8874F1AF}">
      <dgm:prSet custT="1"/>
      <dgm:spPr/>
      <dgm:t>
        <a:bodyPr/>
        <a:lstStyle/>
        <a:p>
          <a:r>
            <a:rPr lang="hr-H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Umne mape poštuju prirodna načela memoriranja i koriste sposobnosti obiju polutki mozga.</a:t>
          </a:r>
          <a:endParaRPr lang="en-US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CC5F4A-BC27-41E3-8322-371EE62C6C91}" type="parTrans" cxnId="{F2E1A984-274A-427A-A519-EE147D7532CD}">
      <dgm:prSet/>
      <dgm:spPr/>
      <dgm:t>
        <a:bodyPr/>
        <a:lstStyle/>
        <a:p>
          <a:endParaRPr lang="en-US"/>
        </a:p>
      </dgm:t>
    </dgm:pt>
    <dgm:pt modelId="{CE9ADC58-9F71-41E6-B009-C041A7634137}" type="sibTrans" cxnId="{F2E1A984-274A-427A-A519-EE147D7532CD}">
      <dgm:prSet/>
      <dgm:spPr/>
      <dgm:t>
        <a:bodyPr/>
        <a:lstStyle/>
        <a:p>
          <a:endParaRPr lang="en-US"/>
        </a:p>
      </dgm:t>
    </dgm:pt>
    <dgm:pt modelId="{BA88D3C0-178E-4B06-B0AC-0A7C7D1421FA}">
      <dgm:prSet custT="1"/>
      <dgm:spPr/>
      <dgm:t>
        <a:bodyPr/>
        <a:lstStyle/>
        <a:p>
          <a:endParaRPr lang="hr-HR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hr-H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Što bolje uspijemo ta dva dijela mozga navesti na suradnju, to više može mozak raditi i to bolje možemo učiti.</a:t>
          </a:r>
          <a:endParaRPr lang="en-US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226E9C-0D22-4745-BD66-D1658D5D793A}" type="parTrans" cxnId="{27773CF8-7AF6-42B5-A0AA-A59C09658ADF}">
      <dgm:prSet/>
      <dgm:spPr/>
      <dgm:t>
        <a:bodyPr/>
        <a:lstStyle/>
        <a:p>
          <a:endParaRPr lang="en-US"/>
        </a:p>
      </dgm:t>
    </dgm:pt>
    <dgm:pt modelId="{F28AB75B-D4AA-44CB-989B-32A00DBF2281}" type="sibTrans" cxnId="{27773CF8-7AF6-42B5-A0AA-A59C09658ADF}">
      <dgm:prSet/>
      <dgm:spPr/>
      <dgm:t>
        <a:bodyPr/>
        <a:lstStyle/>
        <a:p>
          <a:endParaRPr lang="en-US"/>
        </a:p>
      </dgm:t>
    </dgm:pt>
    <dgm:pt modelId="{85F6BBE0-BA0E-4853-81D8-39AACEEF3632}" type="pres">
      <dgm:prSet presAssocID="{5C06FB4B-8832-485C-9F73-D88FCCCF961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0D92FEC4-3746-4ABA-8AE4-7AF482908AD7}" type="pres">
      <dgm:prSet presAssocID="{9DA3BC0A-1308-46E5-9695-9DDC9C06151D}" presName="thickLine" presStyleLbl="alignNode1" presStyleIdx="0" presStyleCnt="3"/>
      <dgm:spPr/>
    </dgm:pt>
    <dgm:pt modelId="{6FB400D8-C49B-48F3-A0CC-978762D41E6F}" type="pres">
      <dgm:prSet presAssocID="{9DA3BC0A-1308-46E5-9695-9DDC9C06151D}" presName="horz1" presStyleCnt="0"/>
      <dgm:spPr/>
    </dgm:pt>
    <dgm:pt modelId="{E13BFE92-8672-4B68-95D0-640D153EC8FB}" type="pres">
      <dgm:prSet presAssocID="{9DA3BC0A-1308-46E5-9695-9DDC9C06151D}" presName="tx1" presStyleLbl="revTx" presStyleIdx="0" presStyleCnt="3" custScaleY="96069"/>
      <dgm:spPr/>
      <dgm:t>
        <a:bodyPr/>
        <a:lstStyle/>
        <a:p>
          <a:endParaRPr lang="hr-HR"/>
        </a:p>
      </dgm:t>
    </dgm:pt>
    <dgm:pt modelId="{55677827-F156-468C-9CDE-61234BF67AEC}" type="pres">
      <dgm:prSet presAssocID="{9DA3BC0A-1308-46E5-9695-9DDC9C06151D}" presName="vert1" presStyleCnt="0"/>
      <dgm:spPr/>
    </dgm:pt>
    <dgm:pt modelId="{EAB3A85F-374A-48A2-BF68-60482AD658AC}" type="pres">
      <dgm:prSet presAssocID="{60DB74A7-AF68-44AF-A15F-C87C8874F1AF}" presName="thickLine" presStyleLbl="alignNode1" presStyleIdx="1" presStyleCnt="3"/>
      <dgm:spPr/>
    </dgm:pt>
    <dgm:pt modelId="{94AB66B7-B1C0-4166-950A-5C0212BE09C5}" type="pres">
      <dgm:prSet presAssocID="{60DB74A7-AF68-44AF-A15F-C87C8874F1AF}" presName="horz1" presStyleCnt="0"/>
      <dgm:spPr/>
    </dgm:pt>
    <dgm:pt modelId="{3C1F9587-97C1-44B0-8A91-8AAB9F195F50}" type="pres">
      <dgm:prSet presAssocID="{60DB74A7-AF68-44AF-A15F-C87C8874F1AF}" presName="tx1" presStyleLbl="revTx" presStyleIdx="1" presStyleCnt="3"/>
      <dgm:spPr/>
      <dgm:t>
        <a:bodyPr/>
        <a:lstStyle/>
        <a:p>
          <a:endParaRPr lang="hr-HR"/>
        </a:p>
      </dgm:t>
    </dgm:pt>
    <dgm:pt modelId="{0A1D30CE-FBEE-4043-88AD-F788116F4729}" type="pres">
      <dgm:prSet presAssocID="{60DB74A7-AF68-44AF-A15F-C87C8874F1AF}" presName="vert1" presStyleCnt="0"/>
      <dgm:spPr/>
    </dgm:pt>
    <dgm:pt modelId="{5FC344FA-E44B-464D-8BFF-B481C78C32A3}" type="pres">
      <dgm:prSet presAssocID="{BA88D3C0-178E-4B06-B0AC-0A7C7D1421FA}" presName="thickLine" presStyleLbl="alignNode1" presStyleIdx="2" presStyleCnt="3"/>
      <dgm:spPr/>
    </dgm:pt>
    <dgm:pt modelId="{668338B2-8D86-419D-A0E2-AEB83DE76AE0}" type="pres">
      <dgm:prSet presAssocID="{BA88D3C0-178E-4B06-B0AC-0A7C7D1421FA}" presName="horz1" presStyleCnt="0"/>
      <dgm:spPr/>
    </dgm:pt>
    <dgm:pt modelId="{46E88926-99F7-4A07-A8B3-0724886B3A0B}" type="pres">
      <dgm:prSet presAssocID="{BA88D3C0-178E-4B06-B0AC-0A7C7D1421FA}" presName="tx1" presStyleLbl="revTx" presStyleIdx="2" presStyleCnt="3" custScaleY="123801"/>
      <dgm:spPr/>
      <dgm:t>
        <a:bodyPr/>
        <a:lstStyle/>
        <a:p>
          <a:endParaRPr lang="hr-HR"/>
        </a:p>
      </dgm:t>
    </dgm:pt>
    <dgm:pt modelId="{52E7D920-6BC0-4A5B-BEB4-56FE07D40152}" type="pres">
      <dgm:prSet presAssocID="{BA88D3C0-178E-4B06-B0AC-0A7C7D1421FA}" presName="vert1" presStyleCnt="0"/>
      <dgm:spPr/>
    </dgm:pt>
  </dgm:ptLst>
  <dgm:cxnLst>
    <dgm:cxn modelId="{1B8A4971-46E6-4044-8810-FB86307AB91F}" type="presOf" srcId="{BA88D3C0-178E-4B06-B0AC-0A7C7D1421FA}" destId="{46E88926-99F7-4A07-A8B3-0724886B3A0B}" srcOrd="0" destOrd="0" presId="urn:microsoft.com/office/officeart/2008/layout/LinedList"/>
    <dgm:cxn modelId="{9737793F-9560-4CE4-8939-0D1C0B37CD8C}" type="presOf" srcId="{9DA3BC0A-1308-46E5-9695-9DDC9C06151D}" destId="{E13BFE92-8672-4B68-95D0-640D153EC8FB}" srcOrd="0" destOrd="0" presId="urn:microsoft.com/office/officeart/2008/layout/LinedList"/>
    <dgm:cxn modelId="{925A498E-6528-4E60-A24E-480CFE6AD6EF}" srcId="{5C06FB4B-8832-485C-9F73-D88FCCCF961B}" destId="{9DA3BC0A-1308-46E5-9695-9DDC9C06151D}" srcOrd="0" destOrd="0" parTransId="{5C437409-96E6-4AD6-8E14-A0BF434265BF}" sibTransId="{5DB828F7-27B4-4609-912C-5B498ABDF361}"/>
    <dgm:cxn modelId="{FF5796F9-EBB4-408D-B1EB-0CAA7A43A684}" type="presOf" srcId="{5C06FB4B-8832-485C-9F73-D88FCCCF961B}" destId="{85F6BBE0-BA0E-4853-81D8-39AACEEF3632}" srcOrd="0" destOrd="0" presId="urn:microsoft.com/office/officeart/2008/layout/LinedList"/>
    <dgm:cxn modelId="{D2AE8CB7-1709-4DEE-AAE3-18FEBD87FD7B}" type="presOf" srcId="{60DB74A7-AF68-44AF-A15F-C87C8874F1AF}" destId="{3C1F9587-97C1-44B0-8A91-8AAB9F195F50}" srcOrd="0" destOrd="0" presId="urn:microsoft.com/office/officeart/2008/layout/LinedList"/>
    <dgm:cxn modelId="{F2E1A984-274A-427A-A519-EE147D7532CD}" srcId="{5C06FB4B-8832-485C-9F73-D88FCCCF961B}" destId="{60DB74A7-AF68-44AF-A15F-C87C8874F1AF}" srcOrd="1" destOrd="0" parTransId="{65CC5F4A-BC27-41E3-8322-371EE62C6C91}" sibTransId="{CE9ADC58-9F71-41E6-B009-C041A7634137}"/>
    <dgm:cxn modelId="{27773CF8-7AF6-42B5-A0AA-A59C09658ADF}" srcId="{5C06FB4B-8832-485C-9F73-D88FCCCF961B}" destId="{BA88D3C0-178E-4B06-B0AC-0A7C7D1421FA}" srcOrd="2" destOrd="0" parTransId="{09226E9C-0D22-4745-BD66-D1658D5D793A}" sibTransId="{F28AB75B-D4AA-44CB-989B-32A00DBF2281}"/>
    <dgm:cxn modelId="{EE20CF5E-EB9D-4D25-9B3B-34B5E38FDD74}" type="presParOf" srcId="{85F6BBE0-BA0E-4853-81D8-39AACEEF3632}" destId="{0D92FEC4-3746-4ABA-8AE4-7AF482908AD7}" srcOrd="0" destOrd="0" presId="urn:microsoft.com/office/officeart/2008/layout/LinedList"/>
    <dgm:cxn modelId="{B816F4EA-A538-4B7B-8171-8B5EA3724CE7}" type="presParOf" srcId="{85F6BBE0-BA0E-4853-81D8-39AACEEF3632}" destId="{6FB400D8-C49B-48F3-A0CC-978762D41E6F}" srcOrd="1" destOrd="0" presId="urn:microsoft.com/office/officeart/2008/layout/LinedList"/>
    <dgm:cxn modelId="{54F0ADA0-F8BA-40BD-9A0B-A6FDEB8D2103}" type="presParOf" srcId="{6FB400D8-C49B-48F3-A0CC-978762D41E6F}" destId="{E13BFE92-8672-4B68-95D0-640D153EC8FB}" srcOrd="0" destOrd="0" presId="urn:microsoft.com/office/officeart/2008/layout/LinedList"/>
    <dgm:cxn modelId="{C3619429-EE3F-43FE-8727-5BC4BDAB0515}" type="presParOf" srcId="{6FB400D8-C49B-48F3-A0CC-978762D41E6F}" destId="{55677827-F156-468C-9CDE-61234BF67AEC}" srcOrd="1" destOrd="0" presId="urn:microsoft.com/office/officeart/2008/layout/LinedList"/>
    <dgm:cxn modelId="{4D471D26-8D7D-4E0A-BDDE-CA84B66C336E}" type="presParOf" srcId="{85F6BBE0-BA0E-4853-81D8-39AACEEF3632}" destId="{EAB3A85F-374A-48A2-BF68-60482AD658AC}" srcOrd="2" destOrd="0" presId="urn:microsoft.com/office/officeart/2008/layout/LinedList"/>
    <dgm:cxn modelId="{2C7C82AE-96C5-4733-963D-F5C7111B2B2E}" type="presParOf" srcId="{85F6BBE0-BA0E-4853-81D8-39AACEEF3632}" destId="{94AB66B7-B1C0-4166-950A-5C0212BE09C5}" srcOrd="3" destOrd="0" presId="urn:microsoft.com/office/officeart/2008/layout/LinedList"/>
    <dgm:cxn modelId="{CF04785B-B111-4B37-BC83-146F9346FED5}" type="presParOf" srcId="{94AB66B7-B1C0-4166-950A-5C0212BE09C5}" destId="{3C1F9587-97C1-44B0-8A91-8AAB9F195F50}" srcOrd="0" destOrd="0" presId="urn:microsoft.com/office/officeart/2008/layout/LinedList"/>
    <dgm:cxn modelId="{45AF254D-55F4-44FD-9F2E-BDE57F43DF8F}" type="presParOf" srcId="{94AB66B7-B1C0-4166-950A-5C0212BE09C5}" destId="{0A1D30CE-FBEE-4043-88AD-F788116F4729}" srcOrd="1" destOrd="0" presId="urn:microsoft.com/office/officeart/2008/layout/LinedList"/>
    <dgm:cxn modelId="{8411C3EE-A63F-408C-9D71-2D21BE9B63FB}" type="presParOf" srcId="{85F6BBE0-BA0E-4853-81D8-39AACEEF3632}" destId="{5FC344FA-E44B-464D-8BFF-B481C78C32A3}" srcOrd="4" destOrd="0" presId="urn:microsoft.com/office/officeart/2008/layout/LinedList"/>
    <dgm:cxn modelId="{D0F9127E-3B2D-4641-A9BF-8FA0A80686D5}" type="presParOf" srcId="{85F6BBE0-BA0E-4853-81D8-39AACEEF3632}" destId="{668338B2-8D86-419D-A0E2-AEB83DE76AE0}" srcOrd="5" destOrd="0" presId="urn:microsoft.com/office/officeart/2008/layout/LinedList"/>
    <dgm:cxn modelId="{C049C064-3DF1-417B-BB53-5A0DB328CA91}" type="presParOf" srcId="{668338B2-8D86-419D-A0E2-AEB83DE76AE0}" destId="{46E88926-99F7-4A07-A8B3-0724886B3A0B}" srcOrd="0" destOrd="0" presId="urn:microsoft.com/office/officeart/2008/layout/LinedList"/>
    <dgm:cxn modelId="{E4477A92-2E7C-4364-95F5-13EF8EDD57C7}" type="presParOf" srcId="{668338B2-8D86-419D-A0E2-AEB83DE76AE0}" destId="{52E7D920-6BC0-4A5B-BEB4-56FE07D401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D69B1-17D2-4106-9BEC-728318D5BFF6}">
      <dsp:nvSpPr>
        <dsp:cNvPr id="0" name=""/>
        <dsp:cNvSpPr/>
      </dsp:nvSpPr>
      <dsp:spPr>
        <a:xfrm>
          <a:off x="144" y="576066"/>
          <a:ext cx="2403899" cy="1442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cs typeface="Calibri" panose="020F0502020204030204" pitchFamily="34" charset="0"/>
            </a:rPr>
            <a:t>Planiranje učenja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" y="576066"/>
        <a:ext cx="2403899" cy="1442339"/>
      </dsp:txXfrm>
    </dsp:sp>
    <dsp:sp modelId="{76242836-1CF9-4039-B777-891253995094}">
      <dsp:nvSpPr>
        <dsp:cNvPr id="0" name=""/>
        <dsp:cNvSpPr/>
      </dsp:nvSpPr>
      <dsp:spPr>
        <a:xfrm>
          <a:off x="2644289" y="561701"/>
          <a:ext cx="2403899" cy="1442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cs typeface="Calibri" panose="020F0502020204030204" pitchFamily="34" charset="0"/>
            </a:rPr>
            <a:t>Koncentracija i motivacija za učenje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44289" y="561701"/>
        <a:ext cx="2403899" cy="1442339"/>
      </dsp:txXfrm>
    </dsp:sp>
    <dsp:sp modelId="{904C9034-6CDE-4BD1-A700-231CD55CC90B}">
      <dsp:nvSpPr>
        <dsp:cNvPr id="0" name=""/>
        <dsp:cNvSpPr/>
      </dsp:nvSpPr>
      <dsp:spPr>
        <a:xfrm>
          <a:off x="5288579" y="561701"/>
          <a:ext cx="2403899" cy="14423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cs typeface="Calibri" panose="020F0502020204030204" pitchFamily="34" charset="0"/>
            </a:rPr>
            <a:t>Tehnike učenja 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88579" y="561701"/>
        <a:ext cx="2403899" cy="1442339"/>
      </dsp:txXfrm>
    </dsp:sp>
    <dsp:sp modelId="{3380E1AB-7785-446B-BBEB-161257AAFEFA}">
      <dsp:nvSpPr>
        <dsp:cNvPr id="0" name=""/>
        <dsp:cNvSpPr/>
      </dsp:nvSpPr>
      <dsp:spPr>
        <a:xfrm>
          <a:off x="1322144" y="2244430"/>
          <a:ext cx="2403899" cy="14423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cs typeface="Calibri" panose="020F0502020204030204" pitchFamily="34" charset="0"/>
            </a:rPr>
            <a:t>Stilovi učenja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22144" y="2244430"/>
        <a:ext cx="2403899" cy="1442339"/>
      </dsp:txXfrm>
    </dsp:sp>
    <dsp:sp modelId="{3120F462-0454-4FFB-9EB7-17A50BD484A9}">
      <dsp:nvSpPr>
        <dsp:cNvPr id="0" name=""/>
        <dsp:cNvSpPr/>
      </dsp:nvSpPr>
      <dsp:spPr>
        <a:xfrm>
          <a:off x="3966434" y="2244430"/>
          <a:ext cx="2403899" cy="1442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cs typeface="Calibri" panose="020F0502020204030204" pitchFamily="34" charset="0"/>
            </a:rPr>
            <a:t>Strah od ispita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66434" y="2244430"/>
        <a:ext cx="2403899" cy="1442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6B18C-47CF-4050-9279-3DB4DC76407B}">
      <dsp:nvSpPr>
        <dsp:cNvPr id="0" name=""/>
        <dsp:cNvSpPr/>
      </dsp:nvSpPr>
      <dsp:spPr>
        <a:xfrm>
          <a:off x="0" y="26432"/>
          <a:ext cx="6466420" cy="14026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Specifične teškoće koje se mogu javiti:</a:t>
          </a:r>
          <a:endParaRPr lang="en-US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082" y="67514"/>
        <a:ext cx="5017451" cy="1320482"/>
      </dsp:txXfrm>
    </dsp:sp>
    <dsp:sp modelId="{0914E3EE-DBA4-4D60-BD63-55C14BC46016}">
      <dsp:nvSpPr>
        <dsp:cNvPr id="0" name=""/>
        <dsp:cNvSpPr/>
      </dsp:nvSpPr>
      <dsp:spPr>
        <a:xfrm>
          <a:off x="570566" y="1785802"/>
          <a:ext cx="6466420" cy="924538"/>
        </a:xfrm>
        <a:prstGeom prst="roundRect">
          <a:avLst>
            <a:gd name="adj" fmla="val 10000"/>
          </a:avLst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cs typeface="Calibri" panose="020F0502020204030204" pitchFamily="34" charset="0"/>
            </a:rPr>
            <a:t>slabiji uspjeh u učenju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7645" y="1812881"/>
        <a:ext cx="4971119" cy="870380"/>
      </dsp:txXfrm>
    </dsp:sp>
    <dsp:sp modelId="{3BF29DCE-63A2-44CE-AA56-D187513DAB05}">
      <dsp:nvSpPr>
        <dsp:cNvPr id="0" name=""/>
        <dsp:cNvSpPr/>
      </dsp:nvSpPr>
      <dsp:spPr>
        <a:xfrm>
          <a:off x="1141133" y="3365546"/>
          <a:ext cx="6466420" cy="890197"/>
        </a:xfrm>
        <a:prstGeom prst="roundRect">
          <a:avLst>
            <a:gd name="adj" fmla="val 1000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cs typeface="Calibri" panose="020F0502020204030204" pitchFamily="34" charset="0"/>
            </a:rPr>
            <a:t>znatne promjene u stavu prema učenju i školi uopće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67206" y="3391619"/>
        <a:ext cx="4973131" cy="838051"/>
      </dsp:txXfrm>
    </dsp:sp>
    <dsp:sp modelId="{6730E287-D593-4AAA-8C49-4A32CA5204B2}">
      <dsp:nvSpPr>
        <dsp:cNvPr id="0" name=""/>
        <dsp:cNvSpPr/>
      </dsp:nvSpPr>
      <dsp:spPr>
        <a:xfrm>
          <a:off x="5595844" y="1031497"/>
          <a:ext cx="870576" cy="870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91724" y="1031497"/>
        <a:ext cx="478816" cy="655108"/>
      </dsp:txXfrm>
    </dsp:sp>
    <dsp:sp modelId="{EF4E2A63-2259-4A68-87B3-AB683CC3DAB1}">
      <dsp:nvSpPr>
        <dsp:cNvPr id="0" name=""/>
        <dsp:cNvSpPr/>
      </dsp:nvSpPr>
      <dsp:spPr>
        <a:xfrm>
          <a:off x="6166410" y="2585141"/>
          <a:ext cx="870576" cy="870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50817"/>
            <a:satOff val="-54316"/>
            <a:lumOff val="-306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62290" y="2585141"/>
        <a:ext cx="478816" cy="655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2FEC4-3746-4ABA-8AE4-7AF482908AD7}">
      <dsp:nvSpPr>
        <dsp:cNvPr id="0" name=""/>
        <dsp:cNvSpPr/>
      </dsp:nvSpPr>
      <dsp:spPr>
        <a:xfrm>
          <a:off x="0" y="985"/>
          <a:ext cx="289926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3BFE92-8672-4B68-95D0-640D153EC8FB}">
      <dsp:nvSpPr>
        <dsp:cNvPr id="0" name=""/>
        <dsp:cNvSpPr/>
      </dsp:nvSpPr>
      <dsp:spPr>
        <a:xfrm>
          <a:off x="0" y="985"/>
          <a:ext cx="2899261" cy="145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Tijekom školovanja uglavnom se koristimo lijevom polutkom mozga – akademskom.</a:t>
          </a:r>
          <a:endParaRPr lang="en-US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985"/>
        <a:ext cx="2899261" cy="1456754"/>
      </dsp:txXfrm>
    </dsp:sp>
    <dsp:sp modelId="{EAB3A85F-374A-48A2-BF68-60482AD658AC}">
      <dsp:nvSpPr>
        <dsp:cNvPr id="0" name=""/>
        <dsp:cNvSpPr/>
      </dsp:nvSpPr>
      <dsp:spPr>
        <a:xfrm>
          <a:off x="0" y="1457740"/>
          <a:ext cx="2899261" cy="0"/>
        </a:xfrm>
        <a:prstGeom prst="line">
          <a:avLst/>
        </a:prstGeom>
        <a:gradFill rotWithShape="0">
          <a:gsLst>
            <a:gs pos="0">
              <a:schemeClr val="accent5">
                <a:hueOff val="-341498"/>
                <a:satOff val="-29716"/>
                <a:lumOff val="-29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341498"/>
                <a:satOff val="-29716"/>
                <a:lumOff val="-29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341498"/>
              <a:satOff val="-29716"/>
              <a:lumOff val="-294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-341498"/>
              <a:satOff val="-29716"/>
              <a:lumOff val="-294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1F9587-97C1-44B0-8A91-8AAB9F195F50}">
      <dsp:nvSpPr>
        <dsp:cNvPr id="0" name=""/>
        <dsp:cNvSpPr/>
      </dsp:nvSpPr>
      <dsp:spPr>
        <a:xfrm>
          <a:off x="0" y="1457740"/>
          <a:ext cx="2899261" cy="151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Umne mape poštuju prirodna načela memoriranja i koriste sposobnosti obiju polutki mozga.</a:t>
          </a:r>
          <a:endParaRPr lang="en-US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457740"/>
        <a:ext cx="2899261" cy="1516363"/>
      </dsp:txXfrm>
    </dsp:sp>
    <dsp:sp modelId="{5FC344FA-E44B-464D-8BFF-B481C78C32A3}">
      <dsp:nvSpPr>
        <dsp:cNvPr id="0" name=""/>
        <dsp:cNvSpPr/>
      </dsp:nvSpPr>
      <dsp:spPr>
        <a:xfrm>
          <a:off x="0" y="2974103"/>
          <a:ext cx="2899261" cy="0"/>
        </a:xfrm>
        <a:prstGeom prst="line">
          <a:avLst/>
        </a:prstGeom>
        <a:gradFill rotWithShape="0">
          <a:gsLst>
            <a:gs pos="0">
              <a:schemeClr val="accent5">
                <a:hueOff val="-682995"/>
                <a:satOff val="-59431"/>
                <a:lumOff val="-58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682995"/>
                <a:satOff val="-59431"/>
                <a:lumOff val="-58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682995"/>
              <a:satOff val="-59431"/>
              <a:lumOff val="-588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-682995"/>
              <a:satOff val="-59431"/>
              <a:lumOff val="-588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E88926-99F7-4A07-A8B3-0724886B3A0B}">
      <dsp:nvSpPr>
        <dsp:cNvPr id="0" name=""/>
        <dsp:cNvSpPr/>
      </dsp:nvSpPr>
      <dsp:spPr>
        <a:xfrm>
          <a:off x="0" y="2974103"/>
          <a:ext cx="2896429" cy="187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Što bolje uspijemo ta dva dijela mozga navesti na suradnju, to više može mozak raditi i to bolje možemo učiti.</a:t>
          </a:r>
          <a:endParaRPr lang="en-US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74103"/>
        <a:ext cx="2896429" cy="1877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618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9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142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51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7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5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77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58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29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43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567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31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256"/>
            <a:ext cx="5886450" cy="2279797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„Kako uspješnije učiti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  <a:endParaRPr lang="hr-H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7950" y="5214950"/>
            <a:ext cx="2400300" cy="1214446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Zora Mlinarević,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školska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psihologinja</a:t>
            </a:r>
          </a:p>
          <a:p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13.siječnja 2020.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 descr="Slika na kojoj se prikazuje sjedenje, grupa, žena, spavaća soba&#10;&#10;Opis je automatski generiran">
            <a:extLst>
              <a:ext uri="{FF2B5EF4-FFF2-40B4-BE49-F238E27FC236}">
                <a16:creationId xmlns:a16="http://schemas.microsoft.com/office/drawing/2014/main" xmlns="" id="{B63A3C66-B559-4716-8809-7C144A576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1" b="1"/>
          <a:stretch/>
        </p:blipFill>
        <p:spPr>
          <a:xfrm>
            <a:off x="20" y="-14068"/>
            <a:ext cx="9143980" cy="45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78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A7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5" y="4767072"/>
            <a:ext cx="4944938" cy="162521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Tjedni plan učenja i zadaće</a:t>
            </a:r>
            <a:endParaRPr lang="hr-HR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1" r="6341" b="-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476673"/>
            <a:ext cx="2882664" cy="49685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r-HR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hr-HR" sz="2200" dirty="0">
                <a:solidFill>
                  <a:srgbClr val="FFFFFF"/>
                </a:solidFill>
                <a:latin typeface="Calibri" pitchFamily="34" charset="0"/>
              </a:rPr>
              <a:t>Omogućuje: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FFFFFF"/>
                </a:solidFill>
                <a:latin typeface="Calibri" pitchFamily="34" charset="0"/>
              </a:rPr>
              <a:t> procjenu opterećenosti tijekom tjedna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FFFFFF"/>
                </a:solidFill>
                <a:latin typeface="Calibri" pitchFamily="34" charset="0"/>
              </a:rPr>
              <a:t> planiranje i pravovremeno učenje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FFFFFF"/>
                </a:solidFill>
                <a:latin typeface="Calibri" pitchFamily="34" charset="0"/>
              </a:rPr>
              <a:t> kontrolu učinjenog</a:t>
            </a:r>
          </a:p>
          <a:p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2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80523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584176" cy="105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370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3584"/>
          </a:xfrm>
        </p:spPr>
        <p:txBody>
          <a:bodyPr>
            <a:normAutofit/>
          </a:bodyPr>
          <a:lstStyle/>
          <a:p>
            <a:r>
              <a:rPr lang="hr-HR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Vrijeme i mjesto učenja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68C120F-0EA5-4146-BDE0-12399ED22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" r="-1" b="25720"/>
          <a:stretch/>
        </p:blipFill>
        <p:spPr>
          <a:xfrm>
            <a:off x="768096" y="2708920"/>
            <a:ext cx="2362402" cy="3448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2286000"/>
            <a:ext cx="5112568" cy="4023360"/>
          </a:xfrm>
        </p:spPr>
        <p:txBody>
          <a:bodyPr>
            <a:normAutofit/>
          </a:bodyPr>
          <a:lstStyle/>
          <a:p>
            <a:r>
              <a:rPr lang="vi-VN" sz="2400" u="sng" dirty="0">
                <a:solidFill>
                  <a:srgbClr val="00B050"/>
                </a:solidFill>
                <a:latin typeface="Calibri" pitchFamily="34" charset="0"/>
              </a:rPr>
              <a:t>Rutina</a:t>
            </a:r>
            <a:r>
              <a:rPr lang="hr-HR" sz="2400" u="sng" dirty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itchFamily="34" charset="0"/>
              </a:rPr>
              <a:t>  </a:t>
            </a:r>
            <a:r>
              <a:rPr lang="vi-VN" sz="2200" dirty="0">
                <a:latin typeface="Calibri" pitchFamily="34" charset="0"/>
              </a:rPr>
              <a:t>učiti uvijek u otprilike isto doba dana</a:t>
            </a:r>
            <a:endParaRPr lang="hr-HR" sz="22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itchFamily="34" charset="0"/>
              </a:rPr>
              <a:t>   uvijek na istom mjestu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itchFamily="34" charset="0"/>
              </a:rPr>
              <a:t>   prozračno i osvijetljeno mjesto</a:t>
            </a:r>
          </a:p>
          <a:p>
            <a:pPr marL="0" indent="0">
              <a:buNone/>
            </a:pPr>
            <a:endParaRPr lang="vi-VN" sz="22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Calibri" pitchFamily="34" charset="0"/>
              </a:rPr>
              <a:t> </a:t>
            </a:r>
            <a:r>
              <a:rPr lang="vi-VN" sz="2200" dirty="0">
                <a:latin typeface="Calibri" pitchFamily="34" charset="0"/>
              </a:rPr>
              <a:t>dogovoriti se s djetetom kada će se pisati domać</a:t>
            </a:r>
            <a:r>
              <a:rPr lang="hr-HR" sz="2200" dirty="0">
                <a:latin typeface="Calibri" pitchFamily="34" charset="0"/>
              </a:rPr>
              <a:t>u</a:t>
            </a:r>
            <a:r>
              <a:rPr lang="vi-VN" sz="2200" dirty="0">
                <a:latin typeface="Calibri" pitchFamily="34" charset="0"/>
              </a:rPr>
              <a:t> zadać</a:t>
            </a:r>
            <a:r>
              <a:rPr lang="hr-HR" sz="2200" dirty="0">
                <a:latin typeface="Calibri" pitchFamily="34" charset="0"/>
              </a:rPr>
              <a:t>u</a:t>
            </a:r>
          </a:p>
          <a:p>
            <a:pPr marL="0" indent="0" algn="ctr">
              <a:buNone/>
            </a:pPr>
            <a:r>
              <a:rPr lang="vi-VN" sz="2200" dirty="0">
                <a:latin typeface="Calibri" pitchFamily="34" charset="0"/>
              </a:rPr>
              <a:t>(po dolasku iz škole, nakon ručka, nakon odmora, nakon slobodnih aktivnosti i sl.)</a:t>
            </a:r>
            <a:endParaRPr lang="hr-HR" sz="2200" dirty="0">
              <a:latin typeface="Calibri" pitchFamily="34" charset="0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27837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85216"/>
            <a:ext cx="5184576" cy="1043584"/>
          </a:xfrm>
        </p:spPr>
        <p:txBody>
          <a:bodyPr>
            <a:normAutofit/>
          </a:bodyPr>
          <a:lstStyle/>
          <a:p>
            <a:r>
              <a:rPr lang="hr-HR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Očekivanja i ciljevi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272808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očekivanja trebaju biti dovoljno visoka, ali realna s obzirom na djetetove sposobnosti</a:t>
            </a:r>
          </a:p>
          <a:p>
            <a:pPr marL="0" indent="0" algn="ctr">
              <a:buNone/>
            </a:pPr>
            <a:r>
              <a:rPr lang="hr-HR" sz="2400" b="1" dirty="0">
                <a:latin typeface="Calibri" pitchFamily="34" charset="0"/>
              </a:rPr>
              <a:t>“Očekujem od tebe da redovito pišeš zadaće i  svakodnevno učiš.”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 potaknuti dijete da samo postavi ciljeve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</a:rPr>
              <a:t>         (osjećaj kontrole, </a:t>
            </a:r>
            <a:r>
              <a:rPr lang="hr-HR" sz="2400" dirty="0" err="1">
                <a:latin typeface="Calibri" pitchFamily="34" charset="0"/>
              </a:rPr>
              <a:t>samomotivacija</a:t>
            </a:r>
            <a:r>
              <a:rPr lang="hr-HR" sz="2400" dirty="0">
                <a:latin typeface="Calibri" pitchFamily="34" charset="0"/>
              </a:rPr>
              <a:t>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 cilj mora biti realan i dostižan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 zapisati ciljeve i tjedno voditi evidenciju o ocjenama</a:t>
            </a:r>
          </a:p>
          <a:p>
            <a:endParaRPr lang="hr-HR" sz="1700" dirty="0"/>
          </a:p>
        </p:txBody>
      </p:sp>
      <p:pic>
        <p:nvPicPr>
          <p:cNvPr id="16386" name="Picture 2" descr="C:\Users\PSIHOLOG\Desktop\image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08304" y="980728"/>
            <a:ext cx="129614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137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i="1" dirty="0">
                <a:solidFill>
                  <a:srgbClr val="7030A0"/>
                </a:solidFill>
                <a:latin typeface="Calibri" pitchFamily="34" charset="0"/>
              </a:rPr>
              <a:t>Pomoć u koncentraciji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2286000"/>
            <a:ext cx="511256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 maknuti iz prostora za učenje sve što bi dodatno otežavalo održavanje koncentracije – časopise, video igrice, TV, radio, kompjuter...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 savjetovati dijete da nakon svakog odlomka ponovi na glas što je čitalo, da piše sažetke…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 korisno da prvo uči teže i njemu nezanimljivo gradivo</a:t>
            </a:r>
          </a:p>
          <a:p>
            <a:endParaRPr lang="hr-HR" dirty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CD107C9-6C97-4B4F-9E3E-8918AF4E6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20888"/>
            <a:ext cx="2808312" cy="35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54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DEB9E4-ABBC-4773-AA03-14A2E6C5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6108160" cy="483417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…na tragu izgubljenom vremenu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660F44F-4596-403C-A41D-42687C8BB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350185" cy="3931920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EBE1BF45-4135-41FE-88D7-2F5E2543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5" y="1196752"/>
            <a:ext cx="6504909" cy="52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64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stol, sjedenje&#10;&#10;Opis je automatski generiran">
            <a:extLst>
              <a:ext uri="{FF2B5EF4-FFF2-40B4-BE49-F238E27FC236}">
                <a16:creationId xmlns:a16="http://schemas.microsoft.com/office/drawing/2014/main" xmlns="" id="{F2B8FD54-B374-4FC8-91D7-7ECDAD2DF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3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9E08AF5-3E90-4033-8EC2-5D18E03DFB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043584"/>
          </a:xfrm>
        </p:spPr>
        <p:txBody>
          <a:bodyPr>
            <a:normAutofit fontScale="90000"/>
          </a:bodyPr>
          <a:lstStyle/>
          <a:p>
            <a:r>
              <a:rPr lang="hr-HR" sz="14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hr-HR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hr-HR" sz="14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hr-HR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hr-HR" sz="14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hr-HR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hr-H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1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Pomoć u načinu učenja</a:t>
            </a:r>
            <a:r>
              <a:rPr lang="hr-H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F171EE2-1899-4B71-B6F6-B7A0050CC9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>
                <a:solidFill>
                  <a:srgbClr val="000000"/>
                </a:solidFill>
                <a:latin typeface="Calibri" pitchFamily="34" charset="0"/>
              </a:rPr>
              <a:t>UČENJE PODIJELITI NA 3 KORAKA: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  <a:latin typeface="Calibri" pitchFamily="34" charset="0"/>
              </a:rPr>
              <a:t>1. Upoznavanje s gradivom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  <a:latin typeface="Calibri" pitchFamily="34" charset="0"/>
              </a:rPr>
              <a:t>2. Učenje - poglavlje po poglavlje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  <a:latin typeface="Calibri" pitchFamily="34" charset="0"/>
              </a:rPr>
              <a:t>3. Ponavljanje</a:t>
            </a: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EEDCBA-EA4A-45A3-9EE6-BB68CC03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836712"/>
            <a:ext cx="7290054" cy="1248120"/>
          </a:xfrm>
        </p:spPr>
        <p:txBody>
          <a:bodyPr>
            <a:normAutofit/>
          </a:bodyPr>
          <a:lstStyle/>
          <a:p>
            <a:r>
              <a:rPr lang="hr-HR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Korisne tehnike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351392E-313D-4EF4-A800-9F935DF3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08919"/>
            <a:ext cx="8352928" cy="36285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Podcrtavanje bitnih činjenica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(pomozite djetetu da uči razlikovati bitne od nebitnih činjenica te da one bitne posebno označava kako bi ih lakše pamtilo)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Sažimanje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(dijete prepisuje samo bitne dijelove iz teksta)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Vođenje bilježaka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(dijete svojim riječima prepričava sadržaj koji uči i na taj način poboljšava njegovo razumijevanje – tablice, umne mape i sl.)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5E6B2C4-A4B5-49CD-8C51-26599532A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716995"/>
            <a:ext cx="3475021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7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A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r>
              <a:rPr lang="hr-HR" sz="3400" dirty="0">
                <a:solidFill>
                  <a:srgbClr val="FFFFFF"/>
                </a:solidFill>
                <a:latin typeface="Calibri" pitchFamily="34" charset="0"/>
              </a:rPr>
              <a:t>mentalne mape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385DE87-0A54-42A8-A726-F8D51CB7B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3" r="-2" b="-2"/>
          <a:stretch/>
        </p:blipFill>
        <p:spPr>
          <a:xfrm>
            <a:off x="245660" y="293598"/>
            <a:ext cx="5093173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C47F2CEE-7C7E-446E-9B08-F4B7D5E0C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3466747"/>
              </p:ext>
            </p:extLst>
          </p:nvPr>
        </p:nvGraphicFramePr>
        <p:xfrm>
          <a:off x="5851547" y="1002819"/>
          <a:ext cx="2899261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725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4848959" cy="149961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Calibri" pitchFamily="34" charset="0"/>
              </a:rPr>
              <a:t>Mentalne mape pomažu djeci 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5676112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</a:rPr>
              <a:t>pamćenju podataka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itchFamily="34" charset="0"/>
              </a:rPr>
              <a:t>jasnijem i boljem vođenju bilješki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itchFamily="34" charset="0"/>
              </a:rPr>
              <a:t>učenju i ponavljanju gradiva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itchFamily="34" charset="0"/>
              </a:rPr>
              <a:t>stvaranju ideja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itchFamily="34" charset="0"/>
              </a:rPr>
              <a:t>oslobađanju mašte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itchFamily="34" charset="0"/>
              </a:rPr>
              <a:t>boljoj koncentraciji i pa</a:t>
            </a:r>
            <a:r>
              <a:rPr lang="hr-HR" sz="2400" dirty="0">
                <a:latin typeface="Calibri" pitchFamily="34" charset="0"/>
              </a:rPr>
              <a:t>ž</a:t>
            </a:r>
            <a:r>
              <a:rPr lang="vi-VN" sz="2400" dirty="0">
                <a:latin typeface="Calibri" pitchFamily="34" charset="0"/>
              </a:rPr>
              <a:t>nji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>
                <a:latin typeface="Calibri" pitchFamily="34" charset="0"/>
              </a:rPr>
              <a:t>boljem uspjehu u školi</a:t>
            </a:r>
            <a:endParaRPr lang="hr-HR" sz="2400" dirty="0">
              <a:latin typeface="Calibri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3C1F5EA-D85A-4E68-8C2E-07A45204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035642"/>
            <a:ext cx="2758849" cy="27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73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CE698C-F6B3-490D-9987-2CE122B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hr-HR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je učenje?  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13E6D67-32F1-4C8D-90BB-CD91F4CC8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" r="53396" b="1"/>
          <a:stretch/>
        </p:blipFill>
        <p:spPr>
          <a:xfrm>
            <a:off x="350458" y="2420888"/>
            <a:ext cx="2362402" cy="344885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14E7301-9A70-4ABE-9167-0E1207AB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2286000"/>
            <a:ext cx="5904657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proces usvajanje novih znanja, vještina i sposobnosti koje rezultira kvalitetnom i raznolikom primjenom usvojenog u realnom životu.</a:t>
            </a: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Naučiti kako učiti je najvažnija životna vještina.  (Tony </a:t>
            </a:r>
            <a:r>
              <a:rPr lang="hr-HR" sz="2400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Buzan</a:t>
            </a:r>
            <a:r>
              <a:rPr lang="hr-HR" sz="24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59866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5058" name="Picture 2" descr="C:\Users\PSIHOLOG\Desktop\umnamapa-aori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4034" name="Picture 2" descr="C:\Users\PSIHOLOG\Desktop\mape_uma_slik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DE4CD29-CF11-4812-83A2-BC56E45B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425759"/>
            <a:ext cx="8644877" cy="595021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A541DA-086F-4CFE-B7F1-E5D91D81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2FE6271-F29D-499A-AA2B-0B6E6035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962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896103" cy="1499616"/>
          </a:xfrm>
        </p:spPr>
        <p:txBody>
          <a:bodyPr>
            <a:normAutofit/>
          </a:bodyPr>
          <a:lstStyle/>
          <a:p>
            <a:pPr algn="ctr"/>
            <a:r>
              <a:rPr lang="hr-HR" sz="3200" i="1" dirty="0">
                <a:solidFill>
                  <a:srgbClr val="00B050"/>
                </a:solidFill>
                <a:latin typeface="Calibri" pitchFamily="34" charset="0"/>
              </a:rPr>
              <a:t>Suočavanje sa neuspjehom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5103727" cy="3995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>
                <a:latin typeface="Calibri" pitchFamily="34" charset="0"/>
              </a:rPr>
              <a:t>Najčešći izvor stresa u djece školske dobi je školski neuspjeh</a:t>
            </a:r>
            <a:r>
              <a:rPr lang="hr-HR" sz="2400" dirty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</a:rPr>
              <a:t>                          </a:t>
            </a:r>
            <a:r>
              <a:rPr lang="vi-VN" sz="2400" dirty="0">
                <a:latin typeface="Calibri" pitchFamily="34" charset="0"/>
              </a:rPr>
              <a:t>(Halstead i sur.,1993.)</a:t>
            </a:r>
          </a:p>
          <a:p>
            <a:pPr marL="0" indent="0">
              <a:buNone/>
            </a:pPr>
            <a:endParaRPr lang="vi-VN" sz="2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</a:rPr>
              <a:t>način suočavanja uvelike ovisi o reakcijama roditelja</a:t>
            </a:r>
            <a:endParaRPr lang="hr-HR" sz="2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itchFamily="34" charset="0"/>
              </a:rPr>
              <a:t> djeca misle o svojim sposobnostima onako kako ih procjenjuju njima važne osobe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vi-VN" dirty="0">
              <a:latin typeface="Calibri" pitchFamily="34" charset="0"/>
            </a:endParaRPr>
          </a:p>
          <a:p>
            <a:pPr marL="0" indent="0">
              <a:buNone/>
            </a:pPr>
            <a:endParaRPr lang="vi-VN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EB21CB4-E4C0-4B5D-A15C-D22ECFF39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06" r="37106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99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3955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6552728" cy="583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200" dirty="0">
                <a:latin typeface="Calibri" pitchFamily="34" charset="0"/>
              </a:rPr>
              <a:t>  U istraživanju  suočavanja sa stresom zbog loše ocjene u     školi kod učenika </a:t>
            </a:r>
            <a:r>
              <a:rPr lang="hr-HR" sz="2200" dirty="0" err="1">
                <a:latin typeface="Calibri" pitchFamily="34" charset="0"/>
              </a:rPr>
              <a:t>osnovnoškolkse</a:t>
            </a:r>
            <a:r>
              <a:rPr lang="hr-HR" sz="2200" dirty="0">
                <a:latin typeface="Calibri" pitchFamily="34" charset="0"/>
              </a:rPr>
              <a:t> i </a:t>
            </a:r>
            <a:r>
              <a:rPr lang="hr-HR" sz="2200" dirty="0" err="1">
                <a:latin typeface="Calibri" pitchFamily="34" charset="0"/>
              </a:rPr>
              <a:t>srednoškolske</a:t>
            </a:r>
            <a:r>
              <a:rPr lang="hr-HR" sz="2200" dirty="0">
                <a:latin typeface="Calibri" pitchFamily="34" charset="0"/>
              </a:rPr>
              <a:t> dobi (Rijavec i Brdar, 1997.) - utvrđeno 7 strategija:</a:t>
            </a:r>
          </a:p>
          <a:p>
            <a:pPr marL="0" indent="0">
              <a:buNone/>
            </a:pPr>
            <a:endParaRPr lang="hr-HR" sz="22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hr-HR" sz="2200" b="1" dirty="0">
                <a:latin typeface="Calibri" pitchFamily="34" charset="0"/>
              </a:rPr>
              <a:t>3 strategije usmjerene na </a:t>
            </a:r>
            <a:r>
              <a:rPr lang="hr-HR" sz="2200" b="1" dirty="0">
                <a:solidFill>
                  <a:srgbClr val="00B050"/>
                </a:solidFill>
                <a:latin typeface="Calibri" pitchFamily="34" charset="0"/>
              </a:rPr>
              <a:t>problem: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dirty="0">
                <a:latin typeface="Calibri" pitchFamily="34" charset="0"/>
              </a:rPr>
              <a:t> preuzimanje odgovornosti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dirty="0">
                <a:latin typeface="Calibri" pitchFamily="34" charset="0"/>
              </a:rPr>
              <a:t> socijalna podrška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dirty="0">
                <a:latin typeface="Calibri" pitchFamily="34" charset="0"/>
              </a:rPr>
              <a:t> traženje pomoći od roditelja</a:t>
            </a:r>
          </a:p>
          <a:p>
            <a:endParaRPr lang="hr-HR" sz="22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hr-HR" sz="2200" b="1" dirty="0">
                <a:latin typeface="Calibri" pitchFamily="34" charset="0"/>
              </a:rPr>
              <a:t>4 strategije usmjerene na </a:t>
            </a:r>
            <a:r>
              <a:rPr lang="hr-HR" sz="2200" b="1" dirty="0">
                <a:solidFill>
                  <a:srgbClr val="FF0000"/>
                </a:solidFill>
                <a:latin typeface="Calibri" pitchFamily="34" charset="0"/>
              </a:rPr>
              <a:t>emocije: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dirty="0">
                <a:latin typeface="Calibri" pitchFamily="34" charset="0"/>
              </a:rPr>
              <a:t> izražavanje ljutnje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dirty="0">
                <a:latin typeface="Calibri" pitchFamily="34" charset="0"/>
              </a:rPr>
              <a:t> traženje utjehe i zaboravljanje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dirty="0">
                <a:latin typeface="Calibri" pitchFamily="34" charset="0"/>
              </a:rPr>
              <a:t> </a:t>
            </a:r>
            <a:r>
              <a:rPr lang="hr-HR" sz="2200" dirty="0" err="1">
                <a:latin typeface="Calibri" pitchFamily="34" charset="0"/>
              </a:rPr>
              <a:t>neadekvantne</a:t>
            </a:r>
            <a:r>
              <a:rPr lang="hr-HR" sz="2200" dirty="0">
                <a:latin typeface="Calibri" pitchFamily="34" charset="0"/>
              </a:rPr>
              <a:t> </a:t>
            </a:r>
            <a:r>
              <a:rPr lang="hr-HR" sz="2200" dirty="0" err="1">
                <a:latin typeface="Calibri" pitchFamily="34" charset="0"/>
              </a:rPr>
              <a:t>rekacije</a:t>
            </a:r>
            <a:r>
              <a:rPr lang="hr-HR" sz="2200" dirty="0">
                <a:latin typeface="Calibri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dirty="0">
                <a:latin typeface="Calibri" pitchFamily="34" charset="0"/>
              </a:rPr>
              <a:t> bavljenje drugim aktivnostima</a:t>
            </a:r>
          </a:p>
          <a:p>
            <a:endParaRPr lang="hr-HR" sz="1000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2FB0EE6E-B8E8-4B9B-8C31-21052F047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517" y="2276872"/>
            <a:ext cx="29958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174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91" y="804332"/>
            <a:ext cx="2336241" cy="5649003"/>
          </a:xfrm>
        </p:spPr>
        <p:txBody>
          <a:bodyPr>
            <a:normAutofit/>
          </a:bodyPr>
          <a:lstStyle/>
          <a:p>
            <a:pPr algn="r"/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86" y="804333"/>
            <a:ext cx="5251202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b="1" i="1" dirty="0">
                <a:latin typeface="Calibri" panose="020F0502020204030204" pitchFamily="34" charset="0"/>
                <a:cs typeface="Calibri" panose="020F0502020204030204" pitchFamily="34" charset="0"/>
              </a:rPr>
              <a:t>Neka dijete razmisli, predloži i zapiše: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učenja kako ocjenu ispraviti (koje gradivo mora naučiti, podjela po danima)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rok za ispravak 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djeca niskog samopoštovanja -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samokritiziranje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ne kritizirati dijete kao osobu – komentirati neuspjeh kao rezultat nedovoljnog truda</a:t>
            </a:r>
          </a:p>
          <a:p>
            <a:pPr marL="0" indent="0">
              <a:buNone/>
            </a:pP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„Djeci je potrebna ljubav. Osobito onda kada ju nisu zaslužila.“</a:t>
            </a:r>
          </a:p>
          <a:p>
            <a:endParaRPr lang="hr-HR" sz="1700" dirty="0"/>
          </a:p>
          <a:p>
            <a:endParaRPr lang="hr-HR" sz="1700" dirty="0"/>
          </a:p>
        </p:txBody>
      </p:sp>
      <p:pic>
        <p:nvPicPr>
          <p:cNvPr id="5" name="Slika 4" descr="Slika na kojoj se prikazuje soba, sat&#10;&#10;Opis je automatski generiran">
            <a:extLst>
              <a:ext uri="{FF2B5EF4-FFF2-40B4-BE49-F238E27FC236}">
                <a16:creationId xmlns:a16="http://schemas.microsoft.com/office/drawing/2014/main" xmlns="" id="{3E2D514C-B487-4D53-BBA4-68A525032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20888"/>
            <a:ext cx="2736304" cy="29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3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A7C513-277B-4325-9779-116946C0D3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474" y="484632"/>
            <a:ext cx="8405876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0F6923-DC2F-4143-ACA0-519D0FE6C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474" y="4150596"/>
            <a:ext cx="2436391" cy="221966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8319B32C-704E-4A0B-BD7B-186B70511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3308" y="4150596"/>
            <a:ext cx="5846042" cy="22196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725" y="4391025"/>
            <a:ext cx="5531973" cy="1738808"/>
          </a:xfrm>
        </p:spPr>
        <p:txBody>
          <a:bodyPr>
            <a:normAutofit/>
          </a:bodyPr>
          <a:lstStyle/>
          <a:p>
            <a:r>
              <a:rPr lang="hr-HR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Uspjeh je i kad je dijete zdravo, sretno, dobro odgojeno, iskreno, suosjećajno, ima samopouzdanje, prijatelje, smisao za humor…</a:t>
            </a:r>
            <a:r>
              <a:rPr lang="hr-HR" sz="2200" dirty="0">
                <a:solidFill>
                  <a:srgbClr val="FFFFFF"/>
                </a:solidFill>
              </a:rPr>
              <a:t/>
            </a:r>
            <a:br>
              <a:rPr lang="hr-HR" sz="2200" dirty="0">
                <a:solidFill>
                  <a:srgbClr val="FFFFFF"/>
                </a:solidFill>
              </a:rPr>
            </a:br>
            <a:endParaRPr lang="hr-HR" sz="2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948" y="966217"/>
            <a:ext cx="7440676" cy="1022623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hr-HR" sz="8000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hr-HR" sz="8000" dirty="0"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8000" dirty="0"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8000" dirty="0"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8000" dirty="0">
                <a:latin typeface="Calibri" pitchFamily="34" charset="0"/>
              </a:rPr>
              <a:t> Ne posustati i održavati redovne kontakte sa školom!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8000" dirty="0">
                <a:latin typeface="Calibri" pitchFamily="34" charset="0"/>
              </a:rPr>
              <a:t> Obratiti pažnju na vlastita očekivanja!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8000" dirty="0">
                <a:latin typeface="Calibri" pitchFamily="34" charset="0"/>
              </a:rPr>
              <a:t> Ohrabrite ga i pohvalite čak i za male uspjehe!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8000" dirty="0">
                <a:latin typeface="Calibri" pitchFamily="34" charset="0"/>
              </a:rPr>
              <a:t> Kritizirajte samo ponašanje, a ne njegovu osobnost!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8000" dirty="0">
                <a:latin typeface="Calibri" pitchFamily="34" charset="0"/>
              </a:rPr>
              <a:t> Hvaliti možemo i ponašanje i osobnost!</a:t>
            </a:r>
          </a:p>
          <a:p>
            <a:endParaRPr lang="hr-HR" sz="800" b="1" i="1" dirty="0">
              <a:latin typeface="Calibri" pitchFamily="34" charset="0"/>
            </a:endParaRPr>
          </a:p>
          <a:p>
            <a:pPr marL="0" indent="0">
              <a:buNone/>
            </a:pPr>
            <a:endParaRPr lang="hr-HR" sz="800" b="1" i="1" dirty="0">
              <a:latin typeface="Calibri" pitchFamily="34" charset="0"/>
            </a:endParaRPr>
          </a:p>
          <a:p>
            <a:pPr marL="0" indent="0">
              <a:buNone/>
            </a:pPr>
            <a:endParaRPr lang="hr-HR" sz="800" b="1" i="1" dirty="0">
              <a:latin typeface="Calibri" pitchFamily="34" charset="0"/>
            </a:endParaRPr>
          </a:p>
          <a:p>
            <a:endParaRPr lang="hr-HR" sz="800" dirty="0"/>
          </a:p>
        </p:txBody>
      </p:sp>
      <p:pic>
        <p:nvPicPr>
          <p:cNvPr id="5" name="Slika 4" descr="Slika na kojoj se prikazuje osoba, nošenje, muškarac, mlado&#10;&#10;Opis je automatski generiran">
            <a:extLst>
              <a:ext uri="{FF2B5EF4-FFF2-40B4-BE49-F238E27FC236}">
                <a16:creationId xmlns:a16="http://schemas.microsoft.com/office/drawing/2014/main" xmlns="" id="{E062EE04-B601-469A-837F-FEE96C98E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73" y="4150595"/>
            <a:ext cx="2436391" cy="22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076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Preporučena literatura: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352928" cy="51149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Brajković, S. i Živković, Ž. (2001). Ja to mogu. Osijek: Nansen    Dijalog Centar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Buljan – Flander, G., Katalinić, V., Azenić, I. Mali savjeti za uspješno učenje.Hrabri telefon: Zagreb.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Dryden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, G.,Vos, J. (2003.): Revolucija u učenju.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Rijavec, M. I Miljkovć, D. (2004). Vodič za preživljavanje u školi.  </a:t>
            </a:r>
            <a:r>
              <a:rPr lang="hr-H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Zagreb:IEP</a:t>
            </a: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Jensen, E. (2005). Poučavanje s mozgom na umu. Zagreb: Educa.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Vizek-Vidović, V. i dr. (2003). Psihologija obrazovanja. Zagreb: IEP – VERN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Willis, M. i Hodson Kindle, V. (2004).Otkrijete stil učenja vašeg djeteta. Ostvarenje: Lekenik</a:t>
            </a:r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74038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3010" name="Picture 2" descr="C:\Users\PSIHOLOG\Downloads\izdanja-big-1316093038_8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3183" y="311911"/>
            <a:ext cx="3011816" cy="2643206"/>
          </a:xfrm>
          <a:prstGeom prst="rect">
            <a:avLst/>
          </a:prstGeom>
          <a:noFill/>
        </p:spPr>
      </p:pic>
      <p:pic>
        <p:nvPicPr>
          <p:cNvPr id="43011" name="Picture 3" descr="C:\Users\PSIHOLOG\Downloads\otkrijte-stil-ucenja-vaseg-djet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353519"/>
            <a:ext cx="3011816" cy="3346462"/>
          </a:xfrm>
          <a:prstGeom prst="rect">
            <a:avLst/>
          </a:prstGeom>
          <a:noFill/>
        </p:spPr>
      </p:pic>
      <p:pic>
        <p:nvPicPr>
          <p:cNvPr id="43012" name="Picture 4" descr="C:\Users\PSIHOLOG\Desktop\gordon-dryden-jeannette-vos-revolucija-ucenju-slika-562791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311911"/>
            <a:ext cx="3023196" cy="2928958"/>
          </a:xfrm>
          <a:prstGeom prst="rect">
            <a:avLst/>
          </a:prstGeom>
          <a:noFill/>
        </p:spPr>
      </p:pic>
      <p:pic>
        <p:nvPicPr>
          <p:cNvPr id="43013" name="Picture 5" descr="C:\Users\PSIHOLOG\Desktop\preuz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8495" y="3474255"/>
            <a:ext cx="427823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16BA3B9B-A5EE-4E60-B809-932268261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r-HR" dirty="0">
                <a:solidFill>
                  <a:srgbClr val="FFFFFF"/>
                </a:solidFill>
              </a:rPr>
              <a:t/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/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/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/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sz="53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53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2F119B9D-EB57-4E21-A62E-D4EB28B10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xmlns="" id="{D8D9B126-347B-44F5-BD08-26E32243C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0589" y="4341121"/>
            <a:ext cx="2843784" cy="86409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92" r="25938" b="1"/>
          <a:stretch/>
        </p:blipFill>
        <p:spPr bwMode="auto">
          <a:xfrm>
            <a:off x="4572000" y="882412"/>
            <a:ext cx="4091940" cy="50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35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3FFEF7-2128-433D-888F-DD423236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hr-HR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s učenicima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047355D-AFA5-4A93-BD9D-6EE7A41D4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6282474"/>
              </p:ext>
            </p:extLst>
          </p:nvPr>
        </p:nvGraphicFramePr>
        <p:xfrm>
          <a:off x="767953" y="2492896"/>
          <a:ext cx="769247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64EB0363-9312-42C3-88F9-621F667E74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76530"/>
            <a:ext cx="3347960" cy="17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40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06DCFF-8D08-4843-8EF4-5D70582D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32656"/>
            <a:ext cx="7290054" cy="1224136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petom razredu sviđa mi se…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E0B3F3F-E5C8-42AF-9ECC-8DA8F62A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vitak: vodoravno 5">
            <a:extLst>
              <a:ext uri="{FF2B5EF4-FFF2-40B4-BE49-F238E27FC236}">
                <a16:creationId xmlns:a16="http://schemas.microsoft.com/office/drawing/2014/main" xmlns="" id="{8AD7DC7F-B995-4AC8-B5B4-73B5AD9EE19C}"/>
              </a:ext>
            </a:extLst>
          </p:cNvPr>
          <p:cNvSpPr/>
          <p:nvPr/>
        </p:nvSpPr>
        <p:spPr>
          <a:xfrm>
            <a:off x="1085850" y="942534"/>
            <a:ext cx="7446589" cy="579883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hr-HR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Novi učitelji, novi predmeti, petak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TZK, Informatika, Sat razrednika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Vjeronauk – naučimo puno mudrih stvari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Razrednik koji nas nasmijava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 razrednica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Više znanja za naš mozak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 u skupinama, Samostalan rad</a:t>
            </a:r>
          </a:p>
          <a:p>
            <a:pPr algn="ctr">
              <a:lnSpc>
                <a:spcPct val="150000"/>
              </a:lnSpc>
            </a:pPr>
            <a:endParaRPr lang="hr-H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8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B10DBA-35B2-4196-A9E0-C5641CDD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64704"/>
            <a:ext cx="7290054" cy="576064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petom razredu zabrinut/ta sam za…</a:t>
            </a:r>
            <a:endParaRPr lang="hr-HR" sz="2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A9BB5C7-7E4D-426F-B575-ECF81E129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vitak: vodoravno 3">
            <a:extLst>
              <a:ext uri="{FF2B5EF4-FFF2-40B4-BE49-F238E27FC236}">
                <a16:creationId xmlns:a16="http://schemas.microsoft.com/office/drawing/2014/main" xmlns="" id="{85B21353-89BD-4642-9559-DCA75ABDDE1A}"/>
              </a:ext>
            </a:extLst>
          </p:cNvPr>
          <p:cNvSpPr/>
          <p:nvPr/>
        </p:nvSpPr>
        <p:spPr>
          <a:xfrm>
            <a:off x="611560" y="1340768"/>
            <a:ext cx="7764344" cy="51125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hr-HR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Ispite (puno odgovaranja u malom vremenu)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Strah od ispita bez najave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Loše ocjene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Povijest, Matematika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Hrvatski jezik, Engleski jezik</a:t>
            </a:r>
          </a:p>
          <a:p>
            <a:pPr algn="ctr">
              <a:lnSpc>
                <a:spcPct val="150000"/>
              </a:lnSpc>
            </a:pPr>
            <a:r>
              <a:rPr lang="hr-HR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Teško gradivo, tešku torbu</a:t>
            </a:r>
          </a:p>
          <a:p>
            <a:pPr algn="ctr"/>
            <a:endParaRPr lang="hr-H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81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6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71ACD3-940C-4B9B-AB94-C75042DC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Prijelaz u 5. razred</a:t>
            </a:r>
          </a:p>
        </p:txBody>
      </p:sp>
      <p:pic>
        <p:nvPicPr>
          <p:cNvPr id="5" name="Slika 4" descr="Slika na kojoj se prikazuje malo, raznobojno, izlog&#10;&#10;Opis je automatski generiran">
            <a:extLst>
              <a:ext uri="{FF2B5EF4-FFF2-40B4-BE49-F238E27FC236}">
                <a16:creationId xmlns:a16="http://schemas.microsoft.com/office/drawing/2014/main" xmlns="" id="{F617A092-233C-408A-8CFD-4D9F5C40B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BFFD66-AEB7-4DEF-BA2E-0E53D211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22" y="620688"/>
            <a:ext cx="3063886" cy="5149399"/>
          </a:xfrm>
        </p:spPr>
        <p:txBody>
          <a:bodyPr anchor="ctr">
            <a:normAutofit/>
          </a:bodyPr>
          <a:lstStyle/>
          <a:p>
            <a:endParaRPr lang="hr-HR" sz="2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nesigurnost, neugoda, stres…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burno razdoblje </a:t>
            </a:r>
            <a:r>
              <a:rPr lang="hr-HR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predpuberteta</a:t>
            </a:r>
            <a:endParaRPr lang="hr-HR" sz="2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istovremeno želja za samostalnošću i ovisnosti o odraslima  (roditeljima i učiteljima)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važan utjecaj vršnjaka</a:t>
            </a:r>
          </a:p>
          <a:p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34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03A801C-FFE4-4E24-A32A-C0E762CC9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0877459"/>
              </p:ext>
            </p:extLst>
          </p:nvPr>
        </p:nvGraphicFramePr>
        <p:xfrm>
          <a:off x="768350" y="1628800"/>
          <a:ext cx="7607554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4999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stol, soba&#10;&#10;Opis je automatski generiran">
            <a:extLst>
              <a:ext uri="{FF2B5EF4-FFF2-40B4-BE49-F238E27FC236}">
                <a16:creationId xmlns:a16="http://schemas.microsoft.com/office/drawing/2014/main" xmlns="" id="{251BDC07-E346-4BEC-BDAC-A75678A7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45" b="9091"/>
          <a:stretch/>
        </p:blipFill>
        <p:spPr>
          <a:xfrm>
            <a:off x="20" y="-1"/>
            <a:ext cx="914169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49E08AF5-3E90-4033-8EC2-5D18E03DFB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67290E-1A84-4F39-A88C-DB4A2CDB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25960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Uspjeh u učenju</a:t>
            </a:r>
            <a:br>
              <a:rPr lang="pl-PL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ovisi o:</a:t>
            </a:r>
            <a:endParaRPr lang="hr-H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F171EE2-1899-4B71-B6F6-B7A0050CC9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DE54919-A307-45C3-A0F8-0896F050C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9" y="2084832"/>
            <a:ext cx="5119249" cy="41879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Sposobnosti (objašnjavaju samo 25% uspjeha u učenju)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Znanja i vještine usvojene tijekom razredne nastave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Motiviranost za učenje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Radne navike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Strategije učenja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Podrška roditelja i učitelja</a:t>
            </a:r>
          </a:p>
          <a:p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28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xmlns="" id="{16BA3B9B-A5EE-4E60-B809-932268261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C62725-51FD-4E6F-9E5E-FF3F52FC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27" y="528945"/>
            <a:ext cx="3565794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1100" dirty="0">
                <a:solidFill>
                  <a:srgbClr val="FFFFFF"/>
                </a:solidFill>
              </a:rPr>
              <a:t/>
            </a:r>
            <a:br>
              <a:rPr lang="hr-HR" sz="1100" dirty="0">
                <a:solidFill>
                  <a:srgbClr val="FFFFFF"/>
                </a:solidFill>
              </a:rPr>
            </a:br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RODITELJI MOGU POMOĆI?</a:t>
            </a:r>
          </a:p>
        </p:txBody>
      </p:sp>
      <p:cxnSp>
        <p:nvCxnSpPr>
          <p:cNvPr id="31" name="Straight Connector 27">
            <a:extLst>
              <a:ext uri="{FF2B5EF4-FFF2-40B4-BE49-F238E27FC236}">
                <a16:creationId xmlns:a16="http://schemas.microsoft.com/office/drawing/2014/main" xmlns="" id="{2F119B9D-EB57-4E21-A62E-D4EB28B10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0DD9906-FBD4-481A-9E57-59ACF923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8EE2D352-7722-40FB-A958-3D923F00C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95" b="2"/>
          <a:stretch/>
        </p:blipFill>
        <p:spPr>
          <a:xfrm>
            <a:off x="4375404" y="826324"/>
            <a:ext cx="4482470" cy="49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970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rilagođeno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985</Words>
  <Application>Microsoft Office PowerPoint</Application>
  <PresentationFormat>Prikaz na zaslonu (4:3)</PresentationFormat>
  <Paragraphs>148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Integral</vt:lpstr>
      <vt:lpstr>„Kako uspješnije učiti?”</vt:lpstr>
      <vt:lpstr>Što je učenje?     </vt:lpstr>
      <vt:lpstr>Radionice s učenicima</vt:lpstr>
      <vt:lpstr>U petom razredu sviđa mi se… </vt:lpstr>
      <vt:lpstr>U petom razredu zabrinut/ta sam za…</vt:lpstr>
      <vt:lpstr>   Prijelaz u 5. razred</vt:lpstr>
      <vt:lpstr>Slajd 7</vt:lpstr>
      <vt:lpstr>Uspjeh u učenju ovisi o:</vt:lpstr>
      <vt:lpstr>         KAKO RODITELJI MOGU POMOĆI?</vt:lpstr>
      <vt:lpstr>Tjedni plan učenja i zadaće</vt:lpstr>
      <vt:lpstr>Slajd 11</vt:lpstr>
      <vt:lpstr>Vrijeme i mjesto učenja</vt:lpstr>
      <vt:lpstr>Očekivanja i ciljevi</vt:lpstr>
      <vt:lpstr>Pomoć u koncentraciji</vt:lpstr>
      <vt:lpstr>…na tragu izgubljenom vremenu</vt:lpstr>
      <vt:lpstr>     Pomoć u načinu učenja </vt:lpstr>
      <vt:lpstr>Korisne tehnike</vt:lpstr>
      <vt:lpstr>mentalne mape</vt:lpstr>
      <vt:lpstr>Mentalne mape pomažu djeci u:</vt:lpstr>
      <vt:lpstr>Slajd 20</vt:lpstr>
      <vt:lpstr>Slajd 21</vt:lpstr>
      <vt:lpstr>Slajd 22</vt:lpstr>
      <vt:lpstr>Suočavanje sa neuspjehom</vt:lpstr>
      <vt:lpstr>Slajd 24</vt:lpstr>
      <vt:lpstr>Slajd 25</vt:lpstr>
      <vt:lpstr>Uspjeh je i kad je dijete zdravo, sretno, dobro odgojeno, iskreno, suosjećajno, ima samopouzdanje, prijatelje, smisao za humor… </vt:lpstr>
      <vt:lpstr>    Preporučena literatura:</vt:lpstr>
      <vt:lpstr>Slajd 28</vt:lpstr>
      <vt:lpstr>     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„Kako uspješnije učiti?”</dc:title>
  <dc:creator>admin</dc:creator>
  <cp:lastModifiedBy>PSIHOLOG</cp:lastModifiedBy>
  <cp:revision>4</cp:revision>
  <dcterms:created xsi:type="dcterms:W3CDTF">2020-01-09T17:54:41Z</dcterms:created>
  <dcterms:modified xsi:type="dcterms:W3CDTF">2020-01-14T14:39:39Z</dcterms:modified>
</cp:coreProperties>
</file>